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73"/>
  </p:notesMasterIdLst>
  <p:handoutMasterIdLst>
    <p:handoutMasterId r:id="rId74"/>
  </p:handoutMasterIdLst>
  <p:sldIdLst>
    <p:sldId id="267" r:id="rId3"/>
    <p:sldId id="268" r:id="rId4"/>
    <p:sldId id="278" r:id="rId5"/>
    <p:sldId id="272" r:id="rId6"/>
    <p:sldId id="281" r:id="rId7"/>
    <p:sldId id="280" r:id="rId8"/>
    <p:sldId id="282" r:id="rId9"/>
    <p:sldId id="283" r:id="rId10"/>
    <p:sldId id="284" r:id="rId11"/>
    <p:sldId id="287" r:id="rId12"/>
    <p:sldId id="299" r:id="rId13"/>
    <p:sldId id="300" r:id="rId14"/>
    <p:sldId id="354" r:id="rId15"/>
    <p:sldId id="355" r:id="rId16"/>
    <p:sldId id="301" r:id="rId17"/>
    <p:sldId id="356" r:id="rId18"/>
    <p:sldId id="357" r:id="rId19"/>
    <p:sldId id="358" r:id="rId20"/>
    <p:sldId id="359" r:id="rId21"/>
    <p:sldId id="302" r:id="rId22"/>
    <p:sldId id="336" r:id="rId23"/>
    <p:sldId id="304" r:id="rId24"/>
    <p:sldId id="303" r:id="rId25"/>
    <p:sldId id="305" r:id="rId26"/>
    <p:sldId id="337" r:id="rId27"/>
    <p:sldId id="306" r:id="rId28"/>
    <p:sldId id="307" r:id="rId29"/>
    <p:sldId id="308" r:id="rId30"/>
    <p:sldId id="309" r:id="rId31"/>
    <p:sldId id="310" r:id="rId32"/>
    <p:sldId id="290" r:id="rId33"/>
    <p:sldId id="276" r:id="rId34"/>
    <p:sldId id="311" r:id="rId35"/>
    <p:sldId id="312" r:id="rId36"/>
    <p:sldId id="313" r:id="rId37"/>
    <p:sldId id="315" r:id="rId38"/>
    <p:sldId id="316" r:id="rId39"/>
    <p:sldId id="350" r:id="rId40"/>
    <p:sldId id="351" r:id="rId41"/>
    <p:sldId id="352" r:id="rId42"/>
    <p:sldId id="349" r:id="rId43"/>
    <p:sldId id="317" r:id="rId44"/>
    <p:sldId id="318" r:id="rId45"/>
    <p:sldId id="320" r:id="rId46"/>
    <p:sldId id="321" r:id="rId47"/>
    <p:sldId id="322" r:id="rId48"/>
    <p:sldId id="323" r:id="rId49"/>
    <p:sldId id="324" r:id="rId50"/>
    <p:sldId id="325" r:id="rId51"/>
    <p:sldId id="326" r:id="rId52"/>
    <p:sldId id="327" r:id="rId53"/>
    <p:sldId id="328" r:id="rId54"/>
    <p:sldId id="273" r:id="rId55"/>
    <p:sldId id="329" r:id="rId56"/>
    <p:sldId id="330" r:id="rId57"/>
    <p:sldId id="338" r:id="rId58"/>
    <p:sldId id="340" r:id="rId59"/>
    <p:sldId id="341" r:id="rId60"/>
    <p:sldId id="342" r:id="rId61"/>
    <p:sldId id="343" r:id="rId62"/>
    <p:sldId id="344" r:id="rId63"/>
    <p:sldId id="345" r:id="rId64"/>
    <p:sldId id="346" r:id="rId65"/>
    <p:sldId id="347" r:id="rId66"/>
    <p:sldId id="331" r:id="rId67"/>
    <p:sldId id="332" r:id="rId68"/>
    <p:sldId id="333" r:id="rId69"/>
    <p:sldId id="334" r:id="rId70"/>
    <p:sldId id="335" r:id="rId71"/>
    <p:sldId id="34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253" autoAdjust="0"/>
  </p:normalViewPr>
  <p:slideViewPr>
    <p:cSldViewPr snapToGrid="0">
      <p:cViewPr>
        <p:scale>
          <a:sx n="70" d="100"/>
          <a:sy n="70" d="100"/>
        </p:scale>
        <p:origin x="144" y="48"/>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A0FDE8-3B80-4AAC-92F2-E3D0667D4E72}" type="datetimeFigureOut">
              <a:rPr lang="en-US" smtClean="0"/>
              <a:t>6/27/2018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79F74-2001-4B21-B06E-FA23C7F2DD77}" type="slidenum">
              <a:rPr lang="en-US" smtClean="0"/>
              <a:t>‹#›</a:t>
            </a:fld>
            <a:endParaRPr lang="en-US"/>
          </a:p>
        </p:txBody>
      </p:sp>
    </p:spTree>
    <p:extLst>
      <p:ext uri="{BB962C8B-B14F-4D97-AF65-F5344CB8AC3E}">
        <p14:creationId xmlns:p14="http://schemas.microsoft.com/office/powerpoint/2010/main" val="97782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25FBA-1311-468D-8115-8778B0F7BEEC}" type="datetimeFigureOut">
              <a:rPr lang="en-US" smtClean="0"/>
              <a:t>6/27/2018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67C00-F679-4C51-9894-9E2214E5C2F1}" type="slidenum">
              <a:rPr lang="en-US" smtClean="0"/>
              <a:t>‹#›</a:t>
            </a:fld>
            <a:endParaRPr lang="en-US"/>
          </a:p>
        </p:txBody>
      </p:sp>
    </p:spTree>
    <p:extLst>
      <p:ext uri="{BB962C8B-B14F-4D97-AF65-F5344CB8AC3E}">
        <p14:creationId xmlns:p14="http://schemas.microsoft.com/office/powerpoint/2010/main" val="552822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E67C00-F679-4C51-9894-9E2214E5C2F1}" type="slidenum">
              <a:rPr lang="en-US" smtClean="0"/>
              <a:t>2</a:t>
            </a:fld>
            <a:endParaRPr lang="en-US"/>
          </a:p>
        </p:txBody>
      </p:sp>
    </p:spTree>
    <p:extLst>
      <p:ext uri="{BB962C8B-B14F-4D97-AF65-F5344CB8AC3E}">
        <p14:creationId xmlns:p14="http://schemas.microsoft.com/office/powerpoint/2010/main" val="3615306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915924" y="0"/>
            <a:ext cx="7178040" cy="59436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1190244" y="2514600"/>
            <a:ext cx="6629400" cy="2743200"/>
          </a:xfrm>
        </p:spPr>
        <p:txBody>
          <a:bodyPr anchor="b"/>
          <a:lstStyle>
            <a:lvl1pPr algn="l">
              <a:lnSpc>
                <a:spcPct val="80000"/>
              </a:lnSpc>
              <a:defRPr sz="6600"/>
            </a:lvl1pPr>
          </a:lstStyle>
          <a:p>
            <a:r>
              <a:rPr lang="en-US"/>
              <a:t>Click to edit Master title style</a:t>
            </a:r>
          </a:p>
        </p:txBody>
      </p:sp>
      <p:sp>
        <p:nvSpPr>
          <p:cNvPr id="3" name="Subtitle 2"/>
          <p:cNvSpPr>
            <a:spLocks noGrp="1"/>
          </p:cNvSpPr>
          <p:nvPr>
            <p:ph type="subTitle" idx="1"/>
          </p:nvPr>
        </p:nvSpPr>
        <p:spPr>
          <a:xfrm>
            <a:off x="1190244" y="5303520"/>
            <a:ext cx="6629400" cy="457200"/>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B5389C-FACC-452B-B4C1-3BD186F45CB8}" type="datetime1">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0514" y="419101"/>
            <a:ext cx="2086087" cy="57531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1" y="419101"/>
            <a:ext cx="7277100" cy="57531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FCE844-3C76-42C8-BBA9-088C96A067BA}" type="datetime1">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24594C-40D9-4922-A63A-E4D7E3C24D49}" type="datetime1">
              <a:rPr lang="en-US" smtClean="0"/>
              <a:t>6/27/2018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hidden">
          <a:xfrm>
            <a:off x="0" y="1676400"/>
            <a:ext cx="9313683" cy="4267200"/>
          </a:xfrm>
          <a:prstGeom prst="rect">
            <a:avLst/>
          </a:prstGeom>
          <a:solidFill>
            <a:schemeClr val="bg1"/>
          </a:solidFill>
          <a:ln>
            <a:noFill/>
          </a:ln>
          <a:effectLst>
            <a:outerShdw blurRad="63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295400" y="2212848"/>
            <a:ext cx="6217920" cy="2862262"/>
          </a:xfrm>
        </p:spPr>
        <p:txBody>
          <a:bodyPr anchor="b"/>
          <a:lstStyle>
            <a:lvl1pPr>
              <a:lnSpc>
                <a:spcPct val="80000"/>
              </a:lnSpc>
              <a:defRPr sz="5400"/>
            </a:lvl1pPr>
          </a:lstStyle>
          <a:p>
            <a:r>
              <a:rPr lang="en-US"/>
              <a:t>Click to edit Master title style</a:t>
            </a:r>
          </a:p>
        </p:txBody>
      </p:sp>
      <p:sp>
        <p:nvSpPr>
          <p:cNvPr id="3" name="Text Placeholder 2"/>
          <p:cNvSpPr>
            <a:spLocks noGrp="1"/>
          </p:cNvSpPr>
          <p:nvPr>
            <p:ph type="body" idx="1"/>
          </p:nvPr>
        </p:nvSpPr>
        <p:spPr>
          <a:xfrm>
            <a:off x="1295400" y="5120640"/>
            <a:ext cx="6217920" cy="457200"/>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05000"/>
            <a:ext cx="4572000" cy="4267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4600" y="1905000"/>
            <a:ext cx="4572000" cy="4267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D7D855-A872-4272-B880-39A488A710E7}" type="datetime1">
              <a:rPr lang="en-US" smtClean="0"/>
              <a:t>6/27/2018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905001"/>
            <a:ext cx="4572000" cy="698351"/>
          </a:xfrm>
        </p:spPr>
        <p:txBody>
          <a:bodyPr anchor="ctr">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603353"/>
            <a:ext cx="4572000" cy="3568849"/>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905001"/>
            <a:ext cx="4572000" cy="698351"/>
          </a:xfrm>
        </p:spPr>
        <p:txBody>
          <a:bodyPr anchor="ctr">
            <a:normAutofit/>
          </a:bodyPr>
          <a:lstStyle>
            <a:lvl1pPr marL="0" indent="0">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603353"/>
            <a:ext cx="4572000" cy="3568849"/>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AACA8F-D5ED-4B90-A100-0BDC54A645DF}" type="datetime1">
              <a:rPr lang="en-US" smtClean="0"/>
              <a:t>6/27/2018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29CD98-8566-471F-B6F9-93E04967ED47}" type="datetime1">
              <a:rPr lang="en-US" smtClean="0"/>
              <a:t>6/27/2018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35E6A-2086-4CB2-B79F-96593439A0AC}" type="datetime1">
              <a:rPr lang="en-US" smtClean="0"/>
              <a:t>6/27/2018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userDrawn="1"/>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1" y="2651760"/>
            <a:ext cx="3657600" cy="1828800"/>
          </a:xfrm>
        </p:spPr>
        <p:txBody>
          <a:bodyPr anchor="b"/>
          <a:lstStyle>
            <a:lvl1pPr>
              <a:defRPr sz="3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94020" y="688491"/>
            <a:ext cx="6080760" cy="548371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0" y="4617720"/>
            <a:ext cx="3657600" cy="1554480"/>
          </a:xfrm>
        </p:spPr>
        <p:txBody>
          <a:bodyPr>
            <a:normAutofit/>
          </a:bodyPr>
          <a:lstStyle>
            <a:lvl1pPr marL="0" indent="0">
              <a:lnSpc>
                <a:spcPct val="90000"/>
              </a:lnSpc>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E78B26-E0E7-401D-95E5-683ED06BF9AD}" type="datetime1">
              <a:rPr lang="en-US" smtClean="0"/>
              <a:t>6/27/2018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hidden">
          <a:xfrm>
            <a:off x="4876800" y="0"/>
            <a:ext cx="7315200" cy="6856286"/>
          </a:xfrm>
          <a:prstGeom prst="rect">
            <a:avLst/>
          </a:prstGeom>
          <a:solidFill>
            <a:schemeClr val="bg1"/>
          </a:solidFill>
          <a:ln>
            <a:noFill/>
          </a:ln>
          <a:effectLst>
            <a:outerShdw blurRad="508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12648" y="2651760"/>
            <a:ext cx="3657600" cy="1828800"/>
          </a:xfrm>
        </p:spPr>
        <p:txBody>
          <a:bodyPr anchor="b"/>
          <a:lstStyle>
            <a:lvl1pPr>
              <a:defRPr sz="3600">
                <a:solidFill>
                  <a:schemeClr val="bg1"/>
                </a:solidFill>
              </a:defRPr>
            </a:lvl1pPr>
          </a:lstStyle>
          <a:p>
            <a:r>
              <a:rPr lang="en-US"/>
              <a:t>Click to edit Master title style</a:t>
            </a:r>
          </a:p>
        </p:txBody>
      </p:sp>
      <p:sp>
        <p:nvSpPr>
          <p:cNvPr id="3" name="Picture Placeholder 2"/>
          <p:cNvSpPr>
            <a:spLocks noGrp="1"/>
          </p:cNvSpPr>
          <p:nvPr>
            <p:ph type="pic" idx="1"/>
          </p:nvPr>
        </p:nvSpPr>
        <p:spPr>
          <a:xfrm>
            <a:off x="5494020" y="684943"/>
            <a:ext cx="6080760" cy="5486400"/>
          </a:xfrm>
          <a:solidFill>
            <a:schemeClr val="bg1">
              <a:lumMod val="90000"/>
              <a:lumOff val="10000"/>
            </a:schemeClr>
          </a:solidFill>
          <a:effectLst>
            <a:outerShdw blurRad="63500" sx="101000" sy="101000" algn="ctr" rotWithShape="0">
              <a:prstClr val="black">
                <a:alpha val="25000"/>
              </a:prstClr>
            </a:outerShdw>
          </a:effectLst>
        </p:spPr>
        <p:txBody>
          <a:bodyPr tIns="54864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12648" y="4617720"/>
            <a:ext cx="3657600" cy="155448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C28EC7-2C19-4F74-B285-CE160F4A579A}" type="datetime1">
              <a:rPr lang="en-US" smtClean="0"/>
              <a:t>6/27/2018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bwMode="hidden">
          <a:xfrm>
            <a:off x="0" y="5980363"/>
            <a:ext cx="12188952" cy="452163"/>
          </a:xfrm>
          <a:prstGeom prst="rect">
            <a:avLst/>
          </a:prstGeom>
          <a:solidFill>
            <a:schemeClr val="bg1"/>
          </a:solidFill>
          <a:ln>
            <a:noFill/>
          </a:ln>
          <a:effectLst>
            <a:outerShdw blurRad="508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bwMode="hidden">
          <a:xfrm>
            <a:off x="1524" y="214606"/>
            <a:ext cx="12188952" cy="452163"/>
          </a:xfrm>
          <a:prstGeom prst="rect">
            <a:avLst/>
          </a:prstGeom>
          <a:solidFill>
            <a:schemeClr val="bg1"/>
          </a:solidFill>
          <a:ln>
            <a:noFill/>
          </a:ln>
          <a:effectLst>
            <a:outerShdw blurRad="50800" dist="25400" dir="16200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bwMode="hidden">
          <a:xfrm>
            <a:off x="1524" y="214604"/>
            <a:ext cx="12188952" cy="621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295400" y="419100"/>
            <a:ext cx="9601200" cy="12573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1295400" y="1905000"/>
            <a:ext cx="96012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39166" y="6484777"/>
            <a:ext cx="1335055" cy="274022"/>
          </a:xfrm>
          <a:prstGeom prst="rect">
            <a:avLst/>
          </a:prstGeom>
        </p:spPr>
        <p:txBody>
          <a:bodyPr vert="horz" lIns="91440" tIns="45720" rIns="91440" bIns="45720" rtlCol="0" anchor="ctr"/>
          <a:lstStyle>
            <a:lvl1pPr algn="r">
              <a:defRPr sz="1000">
                <a:solidFill>
                  <a:schemeClr val="tx1">
                    <a:tint val="75000"/>
                  </a:schemeClr>
                </a:solidFill>
              </a:defRPr>
            </a:lvl1pPr>
          </a:lstStyle>
          <a:p>
            <a:fld id="{287D4020-EAAB-4E36-8532-04C08CBCE9E1}" type="datetime1">
              <a:rPr lang="en-US" smtClean="0"/>
              <a:t>6/27/2018</a:t>
            </a:fld>
            <a:endParaRPr lang="en-US"/>
          </a:p>
        </p:txBody>
      </p:sp>
      <p:sp>
        <p:nvSpPr>
          <p:cNvPr id="5" name="Footer Placeholder 4"/>
          <p:cNvSpPr>
            <a:spLocks noGrp="1"/>
          </p:cNvSpPr>
          <p:nvPr>
            <p:ph type="ftr" sz="quarter" idx="3"/>
          </p:nvPr>
        </p:nvSpPr>
        <p:spPr>
          <a:xfrm>
            <a:off x="609600" y="6484777"/>
            <a:ext cx="4123765" cy="274022"/>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896600" y="6484777"/>
            <a:ext cx="685800" cy="274022"/>
          </a:xfrm>
          <a:prstGeom prst="rect">
            <a:avLst/>
          </a:prstGeom>
        </p:spPr>
        <p:txBody>
          <a:bodyPr vert="horz" lIns="91440" tIns="45720" rIns="91440" bIns="45720" rtlCol="0" anchor="ctr"/>
          <a:lstStyle>
            <a:lvl1pPr algn="r">
              <a:defRPr sz="1000">
                <a:solidFill>
                  <a:schemeClr val="tx1">
                    <a:tint val="7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baseline="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800"/>
        </a:spcBef>
        <a:buSzPct val="9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SzPct val="90000"/>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SzPct val="90000"/>
        <a:buFont typeface="Arial" pitchFamily="34" charset="0"/>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800"/>
        </a:spcBef>
        <a:buSzPct val="90000"/>
        <a:buFont typeface="Arial" pitchFamily="34" charset="0"/>
        <a:buChar char="▪"/>
        <a:defRPr sz="1400" kern="1200">
          <a:solidFill>
            <a:schemeClr val="tx1"/>
          </a:solidFill>
          <a:latin typeface="+mn-lt"/>
          <a:ea typeface="+mn-ea"/>
          <a:cs typeface="+mn-cs"/>
        </a:defRPr>
      </a:lvl4pPr>
      <a:lvl5pPr marL="12344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5pPr>
      <a:lvl6pPr marL="14630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6pPr>
      <a:lvl7pPr marL="16916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7pPr>
      <a:lvl8pPr marL="19202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27.xml"/></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20.xml"/></Relationships>
</file>

<file path=ppt/slides/_rels/slide1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20.xml"/></Relationships>
</file>

<file path=ppt/slides/_rels/slide1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0.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20.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slide" Target="slide10.xml"/><Relationship Id="rId4" Type="http://schemas.openxmlformats.org/officeDocument/2006/relationships/slide" Target="slide20.xml"/></Relationships>
</file>

<file path=ppt/slides/_rels/slide1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slide" Target="slide10.xml"/><Relationship Id="rId4"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20.xml"/></Relationships>
</file>

<file path=ppt/slides/_rels/slide18.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20.xml"/></Relationships>
</file>

<file path=ppt/slides/_rels/slide1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slide" Target="slide31.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2.xml"/><Relationship Id="rId4" Type="http://schemas.openxmlformats.org/officeDocument/2006/relationships/slide" Target="slide20.xml"/></Relationships>
</file>

<file path=ppt/slides/_rels/slide2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2.xml"/><Relationship Id="rId4" Type="http://schemas.openxmlformats.org/officeDocument/2006/relationships/slide" Target="slide20.xml"/></Relationships>
</file>

<file path=ppt/slides/_rels/slide22.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0.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slide" Target="slide22.xml"/><Relationship Id="rId5" Type="http://schemas.openxmlformats.org/officeDocument/2006/relationships/slide" Target="slide20.xml"/><Relationship Id="rId4" Type="http://schemas.openxmlformats.org/officeDocument/2006/relationships/slide" Target="slide15.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2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25.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2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24.xml"/></Relationships>
</file>

<file path=ppt/slides/_rels/slide27.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8.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30.xml"/></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8.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30.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8.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30.xml"/></Relationships>
</file>

<file path=ppt/slides/_rels/slide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28.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30.xml"/></Relationships>
</file>

<file path=ppt/slides/_rels/slide31.xml.rels><?xml version="1.0" encoding="UTF-8" standalone="yes"?>
<Relationships xmlns="http://schemas.openxmlformats.org/package/2006/relationships"><Relationship Id="rId3" Type="http://schemas.openxmlformats.org/officeDocument/2006/relationships/slide" Target="slide33.xml"/><Relationship Id="rId7" Type="http://schemas.openxmlformats.org/officeDocument/2006/relationships/slide" Target="slide2.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34.xml"/></Relationships>
</file>

<file path=ppt/slides/_rels/slide32.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42.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slide" Target="slide37.xml"/></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 Target="slide3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67.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9382"/>
            <a:ext cx="6345382" cy="3057525"/>
          </a:xfrm>
        </p:spPr>
        <p:txBody>
          <a:bodyPr/>
          <a:lstStyle/>
          <a:p>
            <a:r>
              <a:rPr lang="it-IT" sz="4800" dirty="0"/>
              <a:t>IMPLEMENTASI STEGANOGRAFI</a:t>
            </a:r>
            <a:br>
              <a:rPr lang="id-ID" sz="4800" dirty="0"/>
            </a:br>
            <a:r>
              <a:rPr lang="it-IT" sz="4800" dirty="0"/>
              <a:t>PADA CITRA DIGITAL</a:t>
            </a:r>
            <a:br>
              <a:rPr lang="it-IT" sz="4800" dirty="0"/>
            </a:br>
            <a:r>
              <a:rPr lang="en-GB" sz="4800" dirty="0"/>
              <a:t>DENGAN METODE LEAST SIGNIFICANT BIT</a:t>
            </a:r>
            <a:endParaRPr lang="en-US" sz="4800" dirty="0"/>
          </a:p>
        </p:txBody>
      </p:sp>
      <p:sp>
        <p:nvSpPr>
          <p:cNvPr id="3" name="Subtitle 2"/>
          <p:cNvSpPr>
            <a:spLocks noGrp="1"/>
          </p:cNvSpPr>
          <p:nvPr>
            <p:ph type="subTitle" idx="1"/>
          </p:nvPr>
        </p:nvSpPr>
        <p:spPr>
          <a:xfrm>
            <a:off x="914400" y="5271248"/>
            <a:ext cx="2252801" cy="645458"/>
          </a:xfrm>
        </p:spPr>
        <p:txBody>
          <a:bodyPr>
            <a:noAutofit/>
          </a:bodyPr>
          <a:lstStyle/>
          <a:p>
            <a:pPr>
              <a:lnSpc>
                <a:spcPct val="100000"/>
              </a:lnSpc>
            </a:pPr>
            <a:r>
              <a:rPr lang="en-US" sz="1800" dirty="0"/>
              <a:t>Amelia </a:t>
            </a:r>
            <a:r>
              <a:rPr lang="en-US" sz="1800" dirty="0" err="1"/>
              <a:t>Apriliani</a:t>
            </a:r>
            <a:endParaRPr lang="en-US" sz="1800" dirty="0"/>
          </a:p>
          <a:p>
            <a:pPr>
              <a:lnSpc>
                <a:spcPct val="100000"/>
              </a:lnSpc>
            </a:pPr>
            <a:r>
              <a:rPr lang="en-ID" sz="1800" dirty="0"/>
              <a:t>3145143626</a:t>
            </a:r>
            <a:endParaRPr lang="en-US" sz="1800" dirty="0"/>
          </a:p>
        </p:txBody>
      </p:sp>
    </p:spTree>
    <p:extLst>
      <p:ext uri="{BB962C8B-B14F-4D97-AF65-F5344CB8AC3E}">
        <p14:creationId xmlns:p14="http://schemas.microsoft.com/office/powerpoint/2010/main" val="267779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Bab II</a:t>
            </a:r>
            <a:br>
              <a:rPr lang="en-ID" dirty="0"/>
            </a:br>
            <a:r>
              <a:rPr lang="id-ID" dirty="0"/>
              <a:t>Kajian Teori</a:t>
            </a:r>
            <a:endParaRPr lang="en-US" dirty="0"/>
          </a:p>
        </p:txBody>
      </p:sp>
      <p:sp>
        <p:nvSpPr>
          <p:cNvPr id="3" name="Content Placeholder 2"/>
          <p:cNvSpPr>
            <a:spLocks noGrp="1"/>
          </p:cNvSpPr>
          <p:nvPr>
            <p:ph idx="1"/>
          </p:nvPr>
        </p:nvSpPr>
        <p:spPr/>
        <p:txBody>
          <a:bodyPr/>
          <a:lstStyle/>
          <a:p>
            <a:r>
              <a:rPr lang="id-ID" dirty="0">
                <a:hlinkClick r:id="rId2" action="ppaction://hlinksldjump"/>
              </a:rPr>
              <a:t>Steganografi</a:t>
            </a:r>
            <a:endParaRPr lang="en-ID" dirty="0"/>
          </a:p>
          <a:p>
            <a:r>
              <a:rPr lang="id-ID" dirty="0">
                <a:hlinkClick r:id="rId3" action="ppaction://hlinksldjump"/>
              </a:rPr>
              <a:t>Perbedaan Steganografi dan Kriptogafi</a:t>
            </a:r>
            <a:endParaRPr lang="en-ID" dirty="0"/>
          </a:p>
          <a:p>
            <a:r>
              <a:rPr lang="id-ID" dirty="0">
                <a:hlinkClick r:id="rId4" action="ppaction://hlinksldjump"/>
              </a:rPr>
              <a:t>LSB (Least Significant Bit)</a:t>
            </a:r>
            <a:endParaRPr lang="id-ID" dirty="0"/>
          </a:p>
          <a:p>
            <a:r>
              <a:rPr lang="id-ID" dirty="0"/>
              <a:t>ASCII</a:t>
            </a:r>
          </a:p>
          <a:p>
            <a:r>
              <a:rPr lang="id-ID" dirty="0"/>
              <a:t>Citra Digital</a:t>
            </a:r>
            <a:endParaRPr lang="en-ID" dirty="0"/>
          </a:p>
        </p:txBody>
      </p:sp>
      <p:sp>
        <p:nvSpPr>
          <p:cNvPr id="4" name="Right Arrow 3">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13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id-ID" dirty="0"/>
              <a:t>Steganografi</a:t>
            </a:r>
            <a:endParaRPr lang="en-US" dirty="0"/>
          </a:p>
        </p:txBody>
      </p:sp>
      <p:sp>
        <p:nvSpPr>
          <p:cNvPr id="6" name="Content Placeholder 5"/>
          <p:cNvSpPr>
            <a:spLocks noGrp="1"/>
          </p:cNvSpPr>
          <p:nvPr>
            <p:ph idx="1"/>
          </p:nvPr>
        </p:nvSpPr>
        <p:spPr>
          <a:xfrm>
            <a:off x="2501152" y="1189174"/>
            <a:ext cx="9386047" cy="4983025"/>
          </a:xfrm>
        </p:spPr>
        <p:txBody>
          <a:bodyPr/>
          <a:lstStyle/>
          <a:p>
            <a:endParaRPr lang="en-US"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Pengertian</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Sejarah</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Metode</a:t>
            </a:r>
            <a:endParaRPr lang="en-US" dirty="0">
              <a:solidFill>
                <a:schemeClr val="accent6">
                  <a:lumMod val="50000"/>
                </a:schemeClr>
              </a:solidFill>
            </a:endParaRPr>
          </a:p>
        </p:txBody>
      </p:sp>
      <p:sp>
        <p:nvSpPr>
          <p:cNvPr id="12" name="Right Arrow 11">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08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id-ID" dirty="0"/>
              <a:t>Steganografi</a:t>
            </a:r>
            <a:endParaRPr lang="en-US" dirty="0"/>
          </a:p>
        </p:txBody>
      </p:sp>
      <p:sp>
        <p:nvSpPr>
          <p:cNvPr id="6" name="Content Placeholder 5"/>
          <p:cNvSpPr>
            <a:spLocks noGrp="1"/>
          </p:cNvSpPr>
          <p:nvPr>
            <p:ph idx="1"/>
          </p:nvPr>
        </p:nvSpPr>
        <p:spPr>
          <a:xfrm>
            <a:off x="2501152" y="1189174"/>
            <a:ext cx="9386047" cy="4983025"/>
          </a:xfrm>
        </p:spPr>
        <p:txBody>
          <a:bodyPr>
            <a:normAutofit/>
          </a:bodyPr>
          <a:lstStyle/>
          <a:p>
            <a:pPr marL="0" indent="0" algn="just">
              <a:buNone/>
            </a:pPr>
            <a:r>
              <a:rPr lang="en-GB" dirty="0" err="1"/>
              <a:t>Menurut</a:t>
            </a:r>
            <a:r>
              <a:rPr lang="en-GB" dirty="0"/>
              <a:t> Gary C. Kessler </a:t>
            </a:r>
            <a:r>
              <a:rPr lang="en-GB" dirty="0" err="1"/>
              <a:t>dalam</a:t>
            </a:r>
            <a:r>
              <a:rPr lang="en-GB" dirty="0"/>
              <a:t> </a:t>
            </a:r>
            <a:r>
              <a:rPr lang="en-GB" dirty="0" err="1"/>
              <a:t>jurnalnya</a:t>
            </a:r>
            <a:r>
              <a:rPr lang="en-GB" dirty="0"/>
              <a:t> Steganography Hiding Data </a:t>
            </a:r>
            <a:r>
              <a:rPr lang="en-GB" dirty="0" err="1"/>
              <a:t>WithinData</a:t>
            </a:r>
            <a:r>
              <a:rPr lang="en-GB" dirty="0"/>
              <a:t>:</a:t>
            </a:r>
          </a:p>
          <a:p>
            <a:pPr marL="0" indent="0" algn="just">
              <a:buNone/>
            </a:pPr>
            <a:r>
              <a:rPr lang="en-GB" dirty="0"/>
              <a:t>"</a:t>
            </a:r>
            <a:r>
              <a:rPr lang="en-GB" dirty="0" err="1"/>
              <a:t>Steganografi</a:t>
            </a:r>
            <a:r>
              <a:rPr lang="en-GB" dirty="0"/>
              <a:t> </a:t>
            </a:r>
            <a:r>
              <a:rPr lang="en-GB" dirty="0" err="1"/>
              <a:t>adalah</a:t>
            </a:r>
            <a:r>
              <a:rPr lang="en-GB" dirty="0"/>
              <a:t> </a:t>
            </a:r>
            <a:r>
              <a:rPr lang="en-GB" dirty="0" err="1"/>
              <a:t>ilmu</a:t>
            </a:r>
            <a:r>
              <a:rPr lang="en-GB" dirty="0"/>
              <a:t> </a:t>
            </a:r>
            <a:r>
              <a:rPr lang="en-GB" dirty="0" err="1"/>
              <a:t>menyembunyikan</a:t>
            </a:r>
            <a:r>
              <a:rPr lang="en-GB" dirty="0"/>
              <a:t> </a:t>
            </a:r>
            <a:r>
              <a:rPr lang="en-GB" dirty="0" err="1"/>
              <a:t>informasi</a:t>
            </a:r>
            <a:r>
              <a:rPr lang="en-GB" dirty="0"/>
              <a:t>. </a:t>
            </a:r>
            <a:r>
              <a:rPr lang="en-GB" dirty="0" err="1"/>
              <a:t>Tujuan</a:t>
            </a:r>
            <a:r>
              <a:rPr lang="en-GB" dirty="0"/>
              <a:t> </a:t>
            </a:r>
            <a:r>
              <a:rPr lang="en-GB" dirty="0" err="1"/>
              <a:t>steganografi</a:t>
            </a:r>
            <a:r>
              <a:rPr lang="id-ID" dirty="0"/>
              <a:t> </a:t>
            </a:r>
            <a:r>
              <a:rPr lang="en-GB" dirty="0" err="1"/>
              <a:t>adalah</a:t>
            </a:r>
            <a:r>
              <a:rPr lang="en-GB" dirty="0"/>
              <a:t> </a:t>
            </a:r>
            <a:r>
              <a:rPr lang="en-GB" dirty="0" err="1"/>
              <a:t>untuk</a:t>
            </a:r>
            <a:r>
              <a:rPr lang="en-GB" dirty="0"/>
              <a:t> </a:t>
            </a:r>
            <a:r>
              <a:rPr lang="en-GB" dirty="0" err="1"/>
              <a:t>menyembunyikan</a:t>
            </a:r>
            <a:r>
              <a:rPr lang="en-GB" dirty="0"/>
              <a:t> data </a:t>
            </a:r>
            <a:r>
              <a:rPr lang="en-GB" dirty="0" err="1"/>
              <a:t>dari</a:t>
            </a:r>
            <a:r>
              <a:rPr lang="en-GB" dirty="0"/>
              <a:t> </a:t>
            </a:r>
            <a:r>
              <a:rPr lang="en-GB" dirty="0" err="1"/>
              <a:t>pihak</a:t>
            </a:r>
            <a:r>
              <a:rPr lang="en-GB" dirty="0"/>
              <a:t> </a:t>
            </a:r>
            <a:r>
              <a:rPr lang="en-GB" dirty="0" err="1"/>
              <a:t>ketiga</a:t>
            </a:r>
            <a:r>
              <a:rPr lang="en-GB" dirty="0"/>
              <a:t>." [11].</a:t>
            </a:r>
            <a:endParaRPr lang="id-ID" sz="2400" dirty="0"/>
          </a:p>
          <a:p>
            <a:pPr marL="0" indent="0" algn="just">
              <a:buNone/>
            </a:pPr>
            <a:r>
              <a:rPr lang="en-GB" dirty="0" err="1"/>
              <a:t>Secara</a:t>
            </a:r>
            <a:r>
              <a:rPr lang="en-GB" dirty="0"/>
              <a:t> </a:t>
            </a:r>
            <a:r>
              <a:rPr lang="en-GB" dirty="0" err="1"/>
              <a:t>umum</a:t>
            </a:r>
            <a:r>
              <a:rPr lang="en-GB" dirty="0"/>
              <a:t>, </a:t>
            </a:r>
            <a:r>
              <a:rPr lang="en-GB" dirty="0" err="1"/>
              <a:t>steganografi</a:t>
            </a:r>
            <a:r>
              <a:rPr lang="en-GB" dirty="0"/>
              <a:t> </a:t>
            </a:r>
            <a:r>
              <a:rPr lang="en-GB" dirty="0" err="1"/>
              <a:t>adalah</a:t>
            </a:r>
            <a:r>
              <a:rPr lang="en-GB" dirty="0"/>
              <a:t> </a:t>
            </a:r>
            <a:r>
              <a:rPr lang="en-GB" dirty="0" err="1"/>
              <a:t>seni</a:t>
            </a:r>
            <a:r>
              <a:rPr lang="en-GB" dirty="0"/>
              <a:t> </a:t>
            </a:r>
            <a:r>
              <a:rPr lang="en-GB" dirty="0" err="1"/>
              <a:t>untuk</a:t>
            </a:r>
            <a:r>
              <a:rPr lang="en-GB" dirty="0"/>
              <a:t> </a:t>
            </a:r>
            <a:r>
              <a:rPr lang="en-GB" dirty="0" err="1"/>
              <a:t>menyembunyikan</a:t>
            </a:r>
            <a:r>
              <a:rPr lang="en-GB" dirty="0"/>
              <a:t> </a:t>
            </a:r>
            <a:r>
              <a:rPr lang="en-GB" dirty="0" err="1"/>
              <a:t>pesan</a:t>
            </a:r>
            <a:r>
              <a:rPr lang="en-GB" dirty="0"/>
              <a:t> </a:t>
            </a:r>
            <a:r>
              <a:rPr lang="en-GB" dirty="0" err="1"/>
              <a:t>ke</a:t>
            </a:r>
            <a:r>
              <a:rPr lang="en-GB" dirty="0"/>
              <a:t> </a:t>
            </a:r>
            <a:r>
              <a:rPr lang="en-GB" dirty="0" err="1"/>
              <a:t>dalam</a:t>
            </a:r>
            <a:r>
              <a:rPr lang="id-ID" dirty="0"/>
              <a:t> </a:t>
            </a:r>
            <a:r>
              <a:rPr lang="en-GB" dirty="0"/>
              <a:t>media lain </a:t>
            </a:r>
            <a:r>
              <a:rPr lang="en-GB" dirty="0" err="1"/>
              <a:t>sedemikian</a:t>
            </a:r>
            <a:r>
              <a:rPr lang="en-GB" dirty="0"/>
              <a:t> </a:t>
            </a:r>
            <a:r>
              <a:rPr lang="en-GB" dirty="0" err="1"/>
              <a:t>rupa</a:t>
            </a:r>
            <a:r>
              <a:rPr lang="en-GB" dirty="0"/>
              <a:t> </a:t>
            </a:r>
            <a:r>
              <a:rPr lang="en-GB" dirty="0" err="1"/>
              <a:t>sehingga</a:t>
            </a:r>
            <a:r>
              <a:rPr lang="en-GB" dirty="0"/>
              <a:t> </a:t>
            </a:r>
            <a:r>
              <a:rPr lang="en-GB" dirty="0" err="1"/>
              <a:t>membuat</a:t>
            </a:r>
            <a:r>
              <a:rPr lang="en-GB" dirty="0"/>
              <a:t> orang lain </a:t>
            </a:r>
            <a:r>
              <a:rPr lang="en-GB" dirty="0" err="1"/>
              <a:t>tidak</a:t>
            </a:r>
            <a:r>
              <a:rPr lang="en-GB" dirty="0"/>
              <a:t> </a:t>
            </a:r>
            <a:r>
              <a:rPr lang="en-GB" dirty="0" err="1"/>
              <a:t>menyadari</a:t>
            </a:r>
            <a:r>
              <a:rPr lang="en-GB" dirty="0"/>
              <a:t> </a:t>
            </a:r>
            <a:r>
              <a:rPr lang="en-GB" dirty="0" err="1"/>
              <a:t>adanya</a:t>
            </a:r>
            <a:r>
              <a:rPr lang="id-ID" dirty="0"/>
              <a:t> </a:t>
            </a:r>
            <a:r>
              <a:rPr lang="en-GB" dirty="0" err="1"/>
              <a:t>pesan</a:t>
            </a:r>
            <a:r>
              <a:rPr lang="en-GB" dirty="0"/>
              <a:t> di media </a:t>
            </a:r>
            <a:r>
              <a:rPr lang="en-GB" dirty="0" err="1"/>
              <a:t>tersebut</a:t>
            </a:r>
            <a:r>
              <a:rPr lang="en-GB" dirty="0"/>
              <a:t>.</a:t>
            </a:r>
            <a:endParaRPr lang="en-US" sz="2400"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d-ID" dirty="0">
                <a:solidFill>
                  <a:schemeClr val="accent6">
                    <a:lumMod val="50000"/>
                  </a:schemeClr>
                </a:solidFill>
              </a:rPr>
              <a:t>Pengertian</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Sejarah</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Metode</a:t>
            </a:r>
            <a:endParaRPr lang="en-US" dirty="0">
              <a:solidFill>
                <a:schemeClr val="accent6">
                  <a:lumMod val="50000"/>
                </a:schemeClr>
              </a:solidFill>
            </a:endParaRPr>
          </a:p>
        </p:txBody>
      </p:sp>
      <p:sp>
        <p:nvSpPr>
          <p:cNvPr id="11" name="Right Arrow 10">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33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id-ID" dirty="0"/>
              <a:t>Steganografi</a:t>
            </a:r>
            <a:endParaRPr lang="en-US" dirty="0"/>
          </a:p>
        </p:txBody>
      </p:sp>
      <p:pic>
        <p:nvPicPr>
          <p:cNvPr id="2" name="Content Placeholder 1">
            <a:extLst>
              <a:ext uri="{FF2B5EF4-FFF2-40B4-BE49-F238E27FC236}">
                <a16:creationId xmlns:a16="http://schemas.microsoft.com/office/drawing/2014/main" id="{36B2F996-FD51-47D0-B01B-A4A00AD3AC8D}"/>
              </a:ext>
            </a:extLst>
          </p:cNvPr>
          <p:cNvPicPr>
            <a:picLocks noGrp="1" noChangeAspect="1"/>
          </p:cNvPicPr>
          <p:nvPr>
            <p:ph idx="1"/>
          </p:nvPr>
        </p:nvPicPr>
        <p:blipFill>
          <a:blip r:embed="rId2"/>
          <a:stretch>
            <a:fillRect/>
          </a:stretch>
        </p:blipFill>
        <p:spPr>
          <a:xfrm>
            <a:off x="2971800" y="1189174"/>
            <a:ext cx="8324850" cy="3765247"/>
          </a:xfrm>
          <a:prstGeom prst="rect">
            <a:avLst/>
          </a:prstGeom>
        </p:spPr>
      </p:pic>
      <p:sp>
        <p:nvSpPr>
          <p:cNvPr id="8" name="TextBox 7">
            <a:hlinkClick r:id="rId3" action="ppaction://hlinksldjump"/>
          </p:cNvPr>
          <p:cNvSpPr txBox="1"/>
          <p:nvPr/>
        </p:nvSpPr>
        <p:spPr>
          <a:xfrm>
            <a:off x="215153" y="1189174"/>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d-ID" dirty="0">
                <a:solidFill>
                  <a:schemeClr val="accent6">
                    <a:lumMod val="50000"/>
                  </a:schemeClr>
                </a:solidFill>
              </a:rPr>
              <a:t>Pengertian</a:t>
            </a:r>
            <a:endParaRPr lang="en-US" dirty="0">
              <a:solidFill>
                <a:schemeClr val="accent6">
                  <a:lumMod val="50000"/>
                </a:schemeClr>
              </a:solidFill>
            </a:endParaRPr>
          </a:p>
        </p:txBody>
      </p:sp>
      <p:sp>
        <p:nvSpPr>
          <p:cNvPr id="9" name="TextBox 8">
            <a:hlinkClick r:id="rId4"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Sejarah</a:t>
            </a:r>
            <a:endParaRPr lang="en-US" dirty="0">
              <a:solidFill>
                <a:schemeClr val="accent6">
                  <a:lumMod val="50000"/>
                </a:schemeClr>
              </a:solidFill>
            </a:endParaRPr>
          </a:p>
        </p:txBody>
      </p:sp>
      <p:sp>
        <p:nvSpPr>
          <p:cNvPr id="10" name="TextBox 9">
            <a:hlinkClick r:id="rId5" action="ppaction://hlinksldjump"/>
          </p:cNvPr>
          <p:cNvSpPr txBox="1"/>
          <p:nvPr/>
        </p:nvSpPr>
        <p:spPr>
          <a:xfrm>
            <a:off x="215153" y="2623062"/>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Metode</a:t>
            </a:r>
            <a:endParaRPr lang="en-US" dirty="0">
              <a:solidFill>
                <a:schemeClr val="accent6">
                  <a:lumMod val="50000"/>
                </a:schemeClr>
              </a:solidFill>
            </a:endParaRPr>
          </a:p>
        </p:txBody>
      </p:sp>
      <p:sp>
        <p:nvSpPr>
          <p:cNvPr id="11" name="Right Arrow 10">
            <a:hlinkClick r:id="rId6"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83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id-ID" dirty="0"/>
              <a:t>Steganografi</a:t>
            </a:r>
            <a:endParaRPr lang="en-US"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d-ID" dirty="0">
                <a:solidFill>
                  <a:schemeClr val="accent6">
                    <a:lumMod val="50000"/>
                  </a:schemeClr>
                </a:solidFill>
              </a:rPr>
              <a:t>Pengertian</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Sejarah</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Metode</a:t>
            </a:r>
            <a:endParaRPr lang="en-US" dirty="0">
              <a:solidFill>
                <a:schemeClr val="accent6">
                  <a:lumMod val="50000"/>
                </a:schemeClr>
              </a:solidFill>
            </a:endParaRPr>
          </a:p>
        </p:txBody>
      </p:sp>
      <p:sp>
        <p:nvSpPr>
          <p:cNvPr id="11" name="Right Arrow 10">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5">
            <a:extLst>
              <a:ext uri="{FF2B5EF4-FFF2-40B4-BE49-F238E27FC236}">
                <a16:creationId xmlns:a16="http://schemas.microsoft.com/office/drawing/2014/main" id="{6CF67E52-2C50-4D3C-9E0D-2F1843C23AAA}"/>
              </a:ext>
            </a:extLst>
          </p:cNvPr>
          <p:cNvSpPr txBox="1">
            <a:spLocks/>
          </p:cNvSpPr>
          <p:nvPr/>
        </p:nvSpPr>
        <p:spPr>
          <a:xfrm>
            <a:off x="2501152" y="1189174"/>
            <a:ext cx="9386047" cy="498302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800"/>
              </a:spcBef>
              <a:buSzPct val="90000"/>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SzPct val="90000"/>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SzPct val="90000"/>
              <a:buFont typeface="Arial" pitchFamily="34" charset="0"/>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800"/>
              </a:spcBef>
              <a:buSzPct val="90000"/>
              <a:buFont typeface="Arial" pitchFamily="34" charset="0"/>
              <a:buChar char="▪"/>
              <a:defRPr sz="1400" kern="1200">
                <a:solidFill>
                  <a:schemeClr val="tx1"/>
                </a:solidFill>
                <a:latin typeface="+mn-lt"/>
                <a:ea typeface="+mn-ea"/>
                <a:cs typeface="+mn-cs"/>
              </a:defRPr>
            </a:lvl4pPr>
            <a:lvl5pPr marL="12344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5pPr>
            <a:lvl6pPr marL="14630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6pPr>
            <a:lvl7pPr marL="16916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7pPr>
            <a:lvl8pPr marL="19202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9pPr>
          </a:lstStyle>
          <a:p>
            <a:pPr marL="0" indent="0" algn="just">
              <a:lnSpc>
                <a:spcPct val="120000"/>
              </a:lnSpc>
              <a:buNone/>
            </a:pPr>
            <a:r>
              <a:rPr lang="en-GB" dirty="0" err="1"/>
              <a:t>Menurut</a:t>
            </a:r>
            <a:r>
              <a:rPr lang="en-GB" dirty="0"/>
              <a:t> Munir, </a:t>
            </a:r>
            <a:r>
              <a:rPr lang="en-GB" dirty="0" err="1"/>
              <a:t>ada</a:t>
            </a:r>
            <a:r>
              <a:rPr lang="en-GB" dirty="0"/>
              <a:t> </a:t>
            </a:r>
            <a:r>
              <a:rPr lang="en-GB" dirty="0" err="1"/>
              <a:t>kriteria</a:t>
            </a:r>
            <a:r>
              <a:rPr lang="en-GB" dirty="0"/>
              <a:t> yang </a:t>
            </a:r>
            <a:r>
              <a:rPr lang="en-GB" dirty="0" err="1"/>
              <a:t>harus</a:t>
            </a:r>
            <a:r>
              <a:rPr lang="en-GB" dirty="0"/>
              <a:t> </a:t>
            </a:r>
            <a:r>
              <a:rPr lang="en-GB" dirty="0" err="1"/>
              <a:t>diperhatikan</a:t>
            </a:r>
            <a:r>
              <a:rPr lang="en-GB" dirty="0"/>
              <a:t> </a:t>
            </a:r>
            <a:r>
              <a:rPr lang="en-GB" dirty="0" err="1"/>
              <a:t>dalam</a:t>
            </a:r>
            <a:r>
              <a:rPr lang="en-GB" dirty="0"/>
              <a:t> </a:t>
            </a:r>
            <a:r>
              <a:rPr lang="en-GB" dirty="0" err="1"/>
              <a:t>penyembunyian</a:t>
            </a:r>
            <a:r>
              <a:rPr lang="id-ID" dirty="0"/>
              <a:t> </a:t>
            </a:r>
            <a:r>
              <a:rPr lang="en-GB" dirty="0" err="1"/>
              <a:t>pesan</a:t>
            </a:r>
            <a:r>
              <a:rPr lang="en-GB" dirty="0"/>
              <a:t>, </a:t>
            </a:r>
            <a:r>
              <a:rPr lang="en-GB" dirty="0" err="1"/>
              <a:t>yaitu</a:t>
            </a:r>
            <a:r>
              <a:rPr lang="en-GB" dirty="0"/>
              <a:t> </a:t>
            </a:r>
            <a:r>
              <a:rPr lang="en-GB" dirty="0" err="1"/>
              <a:t>meliputi</a:t>
            </a:r>
            <a:r>
              <a:rPr lang="en-GB" dirty="0"/>
              <a:t> </a:t>
            </a:r>
            <a:endParaRPr lang="id-ID" dirty="0"/>
          </a:p>
          <a:p>
            <a:pPr marL="0" indent="0" algn="just">
              <a:lnSpc>
                <a:spcPct val="120000"/>
              </a:lnSpc>
              <a:buNone/>
            </a:pPr>
            <a:r>
              <a:rPr lang="en-GB" dirty="0"/>
              <a:t>1. Imperceptible</a:t>
            </a:r>
            <a:endParaRPr lang="id-ID" dirty="0"/>
          </a:p>
          <a:p>
            <a:pPr marL="0" indent="0" algn="just">
              <a:lnSpc>
                <a:spcPct val="120000"/>
              </a:lnSpc>
              <a:buNone/>
            </a:pPr>
            <a:r>
              <a:rPr lang="en-GB" dirty="0" err="1"/>
              <a:t>Keberadaan</a:t>
            </a:r>
            <a:r>
              <a:rPr lang="en-GB" dirty="0"/>
              <a:t> </a:t>
            </a:r>
            <a:r>
              <a:rPr lang="en-GB" dirty="0" err="1"/>
              <a:t>pesan</a:t>
            </a:r>
            <a:r>
              <a:rPr lang="en-GB" dirty="0"/>
              <a:t> </a:t>
            </a:r>
            <a:r>
              <a:rPr lang="en-GB" dirty="0" err="1"/>
              <a:t>rahasia</a:t>
            </a:r>
            <a:r>
              <a:rPr lang="en-GB" dirty="0"/>
              <a:t> </a:t>
            </a:r>
            <a:r>
              <a:rPr lang="en-GB" dirty="0" err="1"/>
              <a:t>tidak</a:t>
            </a:r>
            <a:r>
              <a:rPr lang="en-GB" dirty="0"/>
              <a:t> </a:t>
            </a:r>
            <a:r>
              <a:rPr lang="en-GB" dirty="0" err="1"/>
              <a:t>dapat</a:t>
            </a:r>
            <a:r>
              <a:rPr lang="en-GB" dirty="0"/>
              <a:t> </a:t>
            </a:r>
            <a:r>
              <a:rPr lang="en-GB" dirty="0" err="1"/>
              <a:t>dipersepsi</a:t>
            </a:r>
            <a:r>
              <a:rPr lang="en-GB" dirty="0"/>
              <a:t> </a:t>
            </a:r>
            <a:r>
              <a:rPr lang="en-GB" dirty="0" err="1"/>
              <a:t>secara</a:t>
            </a:r>
            <a:r>
              <a:rPr lang="en-GB" dirty="0"/>
              <a:t> visual </a:t>
            </a:r>
            <a:r>
              <a:rPr lang="en-GB" dirty="0" err="1"/>
              <a:t>atau</a:t>
            </a:r>
            <a:r>
              <a:rPr lang="en-GB" dirty="0"/>
              <a:t> </a:t>
            </a:r>
            <a:r>
              <a:rPr lang="en-GB" dirty="0" err="1"/>
              <a:t>secara</a:t>
            </a:r>
            <a:r>
              <a:rPr lang="en-GB" dirty="0"/>
              <a:t> audio.</a:t>
            </a:r>
            <a:r>
              <a:rPr lang="id-ID" dirty="0"/>
              <a:t> </a:t>
            </a:r>
            <a:r>
              <a:rPr lang="en-GB" dirty="0" err="1"/>
              <a:t>Jika</a:t>
            </a:r>
            <a:r>
              <a:rPr lang="en-GB" dirty="0"/>
              <a:t> </a:t>
            </a:r>
            <a:r>
              <a:rPr lang="en-GB" dirty="0" err="1"/>
              <a:t>covertext</a:t>
            </a:r>
            <a:r>
              <a:rPr lang="en-GB" dirty="0"/>
              <a:t> </a:t>
            </a:r>
            <a:r>
              <a:rPr lang="en-GB" dirty="0" err="1"/>
              <a:t>berupa</a:t>
            </a:r>
            <a:r>
              <a:rPr lang="en-GB" dirty="0"/>
              <a:t> file </a:t>
            </a:r>
            <a:r>
              <a:rPr lang="en-GB" dirty="0" err="1"/>
              <a:t>citra</a:t>
            </a:r>
            <a:r>
              <a:rPr lang="en-GB" dirty="0"/>
              <a:t>, </a:t>
            </a:r>
            <a:r>
              <a:rPr lang="en-GB" dirty="0" err="1"/>
              <a:t>maka</a:t>
            </a:r>
            <a:r>
              <a:rPr lang="en-GB" dirty="0"/>
              <a:t> </a:t>
            </a:r>
            <a:r>
              <a:rPr lang="en-GB" dirty="0" err="1"/>
              <a:t>stegotext</a:t>
            </a:r>
            <a:r>
              <a:rPr lang="en-GB" dirty="0"/>
              <a:t> yang </a:t>
            </a:r>
            <a:r>
              <a:rPr lang="en-GB" dirty="0" err="1"/>
              <a:t>dihasilkan</a:t>
            </a:r>
            <a:r>
              <a:rPr lang="en-GB" dirty="0"/>
              <a:t> </a:t>
            </a:r>
            <a:r>
              <a:rPr lang="en-GB" dirty="0" err="1"/>
              <a:t>harus</a:t>
            </a:r>
            <a:r>
              <a:rPr lang="en-GB" dirty="0"/>
              <a:t> </a:t>
            </a:r>
            <a:r>
              <a:rPr lang="en-GB" dirty="0" err="1"/>
              <a:t>sukar</a:t>
            </a:r>
            <a:r>
              <a:rPr lang="id-ID" dirty="0"/>
              <a:t> </a:t>
            </a:r>
            <a:r>
              <a:rPr lang="en-GB" dirty="0" err="1"/>
              <a:t>dibedakan</a:t>
            </a:r>
            <a:r>
              <a:rPr lang="en-GB" dirty="0"/>
              <a:t> oleh </a:t>
            </a:r>
            <a:r>
              <a:rPr lang="en-GB" dirty="0" err="1"/>
              <a:t>kasat</a:t>
            </a:r>
            <a:r>
              <a:rPr lang="en-GB" dirty="0"/>
              <a:t> </a:t>
            </a:r>
            <a:r>
              <a:rPr lang="en-GB" dirty="0" err="1"/>
              <a:t>mata</a:t>
            </a:r>
            <a:r>
              <a:rPr lang="en-GB" dirty="0"/>
              <a:t> </a:t>
            </a:r>
            <a:r>
              <a:rPr lang="en-GB" dirty="0" err="1"/>
              <a:t>dengan</a:t>
            </a:r>
            <a:r>
              <a:rPr lang="en-GB" dirty="0"/>
              <a:t> </a:t>
            </a:r>
            <a:r>
              <a:rPr lang="en-GB" dirty="0" err="1"/>
              <a:t>covertext-nya</a:t>
            </a:r>
            <a:r>
              <a:rPr lang="en-GB" dirty="0"/>
              <a:t>. Dan </a:t>
            </a:r>
            <a:r>
              <a:rPr lang="en-GB" dirty="0" err="1"/>
              <a:t>jika</a:t>
            </a:r>
            <a:r>
              <a:rPr lang="en-GB" dirty="0"/>
              <a:t> </a:t>
            </a:r>
            <a:r>
              <a:rPr lang="en-GB" dirty="0" err="1"/>
              <a:t>covertext</a:t>
            </a:r>
            <a:r>
              <a:rPr lang="en-GB" dirty="0"/>
              <a:t> </a:t>
            </a:r>
            <a:r>
              <a:rPr lang="en-GB" dirty="0" err="1"/>
              <a:t>berupa</a:t>
            </a:r>
            <a:r>
              <a:rPr lang="en-GB" dirty="0"/>
              <a:t> file</a:t>
            </a:r>
            <a:r>
              <a:rPr lang="id-ID" dirty="0"/>
              <a:t> </a:t>
            </a:r>
            <a:r>
              <a:rPr lang="nn-NO" dirty="0"/>
              <a:t>audio, maka telinga tidak dapat mendeteksi perubahan yang ada pada audio</a:t>
            </a:r>
            <a:r>
              <a:rPr lang="id-ID" dirty="0"/>
              <a:t> </a:t>
            </a:r>
            <a:r>
              <a:rPr lang="en-GB" dirty="0" err="1"/>
              <a:t>stegotext-nya</a:t>
            </a:r>
            <a:r>
              <a:rPr lang="en-GB" dirty="0"/>
              <a:t>.</a:t>
            </a:r>
          </a:p>
          <a:p>
            <a:pPr marL="0" indent="0" algn="just">
              <a:lnSpc>
                <a:spcPct val="120000"/>
              </a:lnSpc>
              <a:buNone/>
            </a:pPr>
            <a:r>
              <a:rPr lang="en-GB" dirty="0"/>
              <a:t>2. Fidelity</a:t>
            </a:r>
          </a:p>
          <a:p>
            <a:pPr marL="0" indent="0" algn="just">
              <a:lnSpc>
                <a:spcPct val="120000"/>
              </a:lnSpc>
              <a:buNone/>
            </a:pPr>
            <a:r>
              <a:rPr lang="en-GB" dirty="0" err="1"/>
              <a:t>Kualitas</a:t>
            </a:r>
            <a:r>
              <a:rPr lang="en-GB" dirty="0"/>
              <a:t> file </a:t>
            </a:r>
            <a:r>
              <a:rPr lang="en-GB" dirty="0" err="1"/>
              <a:t>citra</a:t>
            </a:r>
            <a:r>
              <a:rPr lang="en-GB" dirty="0"/>
              <a:t> </a:t>
            </a:r>
            <a:r>
              <a:rPr lang="en-GB" dirty="0" err="1"/>
              <a:t>penampung</a:t>
            </a:r>
            <a:r>
              <a:rPr lang="en-GB" dirty="0"/>
              <a:t> </a:t>
            </a:r>
            <a:r>
              <a:rPr lang="en-GB" dirty="0" err="1"/>
              <a:t>tidak</a:t>
            </a:r>
            <a:r>
              <a:rPr lang="en-GB" dirty="0"/>
              <a:t> </a:t>
            </a:r>
            <a:r>
              <a:rPr lang="en-GB" dirty="0" err="1"/>
              <a:t>jauh</a:t>
            </a:r>
            <a:r>
              <a:rPr lang="en-GB" dirty="0"/>
              <a:t> </a:t>
            </a:r>
            <a:r>
              <a:rPr lang="en-GB" dirty="0" err="1"/>
              <a:t>berubah</a:t>
            </a:r>
            <a:r>
              <a:rPr lang="en-GB" dirty="0"/>
              <a:t>. Setelah </a:t>
            </a:r>
            <a:r>
              <a:rPr lang="en-GB" dirty="0" err="1"/>
              <a:t>penambahan</a:t>
            </a:r>
            <a:r>
              <a:rPr lang="en-GB" dirty="0"/>
              <a:t> </a:t>
            </a:r>
            <a:r>
              <a:rPr lang="en-GB" dirty="0" err="1"/>
              <a:t>pesan</a:t>
            </a:r>
            <a:r>
              <a:rPr lang="id-ID" dirty="0"/>
              <a:t> </a:t>
            </a:r>
            <a:r>
              <a:rPr lang="en-GB" dirty="0" err="1"/>
              <a:t>rahasia</a:t>
            </a:r>
            <a:r>
              <a:rPr lang="en-GB" dirty="0"/>
              <a:t>, </a:t>
            </a:r>
            <a:r>
              <a:rPr lang="en-GB" dirty="0" err="1"/>
              <a:t>citra</a:t>
            </a:r>
            <a:r>
              <a:rPr lang="en-GB" dirty="0"/>
              <a:t> </a:t>
            </a:r>
            <a:r>
              <a:rPr lang="en-GB" dirty="0" err="1"/>
              <a:t>hasil</a:t>
            </a:r>
            <a:r>
              <a:rPr lang="en-GB" dirty="0"/>
              <a:t> </a:t>
            </a:r>
            <a:r>
              <a:rPr lang="en-GB" dirty="0" err="1"/>
              <a:t>steganografi</a:t>
            </a:r>
            <a:r>
              <a:rPr lang="en-GB" dirty="0"/>
              <a:t> </a:t>
            </a:r>
            <a:r>
              <a:rPr lang="en-GB" dirty="0" err="1"/>
              <a:t>masih</a:t>
            </a:r>
            <a:r>
              <a:rPr lang="en-GB" dirty="0"/>
              <a:t> </a:t>
            </a:r>
            <a:r>
              <a:rPr lang="en-GB" dirty="0" err="1"/>
              <a:t>terlihat</a:t>
            </a:r>
            <a:r>
              <a:rPr lang="en-GB" dirty="0"/>
              <a:t> </a:t>
            </a:r>
            <a:r>
              <a:rPr lang="en-GB" dirty="0" err="1"/>
              <a:t>dengan</a:t>
            </a:r>
            <a:r>
              <a:rPr lang="en-GB" dirty="0"/>
              <a:t> </a:t>
            </a:r>
            <a:r>
              <a:rPr lang="en-GB" dirty="0" err="1"/>
              <a:t>baik</a:t>
            </a:r>
            <a:r>
              <a:rPr lang="en-GB" dirty="0"/>
              <a:t>. </a:t>
            </a:r>
            <a:r>
              <a:rPr lang="en-GB" dirty="0" err="1"/>
              <a:t>Pengamat</a:t>
            </a:r>
            <a:r>
              <a:rPr lang="en-GB" dirty="0"/>
              <a:t> </a:t>
            </a:r>
            <a:r>
              <a:rPr lang="en-GB" dirty="0" err="1"/>
              <a:t>tidak</a:t>
            </a:r>
            <a:r>
              <a:rPr lang="id-ID" dirty="0"/>
              <a:t> </a:t>
            </a:r>
            <a:r>
              <a:rPr lang="en-GB" dirty="0" err="1"/>
              <a:t>mengetahui</a:t>
            </a:r>
            <a:r>
              <a:rPr lang="en-GB" dirty="0"/>
              <a:t> </a:t>
            </a:r>
            <a:r>
              <a:rPr lang="en-GB" dirty="0" err="1"/>
              <a:t>kalau</a:t>
            </a:r>
            <a:r>
              <a:rPr lang="en-GB" dirty="0"/>
              <a:t> di </a:t>
            </a:r>
            <a:r>
              <a:rPr lang="en-GB" dirty="0" err="1"/>
              <a:t>dalam</a:t>
            </a:r>
            <a:r>
              <a:rPr lang="en-GB" dirty="0"/>
              <a:t> </a:t>
            </a:r>
            <a:r>
              <a:rPr lang="en-GB" dirty="0" err="1"/>
              <a:t>citra</a:t>
            </a:r>
            <a:r>
              <a:rPr lang="en-GB" dirty="0"/>
              <a:t> </a:t>
            </a:r>
            <a:r>
              <a:rPr lang="en-GB" dirty="0" err="1"/>
              <a:t>tersebut</a:t>
            </a:r>
            <a:r>
              <a:rPr lang="en-GB" dirty="0"/>
              <a:t> </a:t>
            </a:r>
            <a:r>
              <a:rPr lang="en-GB" dirty="0" err="1"/>
              <a:t>terdapat</a:t>
            </a:r>
            <a:r>
              <a:rPr lang="en-GB" dirty="0"/>
              <a:t> </a:t>
            </a:r>
            <a:r>
              <a:rPr lang="en-GB" dirty="0" err="1"/>
              <a:t>pesan</a:t>
            </a:r>
            <a:r>
              <a:rPr lang="en-GB" dirty="0"/>
              <a:t> </a:t>
            </a:r>
            <a:r>
              <a:rPr lang="en-GB" dirty="0" err="1"/>
              <a:t>rahasia</a:t>
            </a:r>
            <a:r>
              <a:rPr lang="en-GB" dirty="0"/>
              <a:t>.</a:t>
            </a:r>
          </a:p>
          <a:p>
            <a:pPr marL="0" indent="0" algn="just">
              <a:lnSpc>
                <a:spcPct val="120000"/>
              </a:lnSpc>
              <a:buNone/>
            </a:pPr>
            <a:r>
              <a:rPr lang="en-GB" dirty="0"/>
              <a:t>3. Recovery</a:t>
            </a:r>
          </a:p>
          <a:p>
            <a:pPr marL="0" indent="0" algn="just">
              <a:lnSpc>
                <a:spcPct val="120000"/>
              </a:lnSpc>
              <a:buNone/>
            </a:pPr>
            <a:r>
              <a:rPr lang="en-GB" dirty="0" err="1"/>
              <a:t>Pesan</a:t>
            </a:r>
            <a:r>
              <a:rPr lang="en-GB" dirty="0"/>
              <a:t> yang </a:t>
            </a:r>
            <a:r>
              <a:rPr lang="en-GB" dirty="0" err="1"/>
              <a:t>disembunyikan</a:t>
            </a:r>
            <a:r>
              <a:rPr lang="en-GB" dirty="0"/>
              <a:t> </a:t>
            </a:r>
            <a:r>
              <a:rPr lang="en-GB" dirty="0" err="1"/>
              <a:t>harus</a:t>
            </a:r>
            <a:r>
              <a:rPr lang="en-GB" dirty="0"/>
              <a:t> </a:t>
            </a:r>
            <a:r>
              <a:rPr lang="en-GB" dirty="0" err="1"/>
              <a:t>dapat</a:t>
            </a:r>
            <a:r>
              <a:rPr lang="en-GB" dirty="0"/>
              <a:t> </a:t>
            </a:r>
            <a:r>
              <a:rPr lang="en-GB" dirty="0" err="1"/>
              <a:t>diekstrak</a:t>
            </a:r>
            <a:r>
              <a:rPr lang="en-GB" dirty="0"/>
              <a:t> </a:t>
            </a:r>
            <a:r>
              <a:rPr lang="en-GB" dirty="0" err="1"/>
              <a:t>kembali</a:t>
            </a:r>
            <a:r>
              <a:rPr lang="en-GB" dirty="0"/>
              <a:t>. Karena </a:t>
            </a:r>
            <a:r>
              <a:rPr lang="en-GB" dirty="0" err="1"/>
              <a:t>tujuan</a:t>
            </a:r>
            <a:r>
              <a:rPr lang="en-GB" dirty="0"/>
              <a:t> </a:t>
            </a:r>
            <a:r>
              <a:rPr lang="en-GB" dirty="0" err="1"/>
              <a:t>steganografi</a:t>
            </a:r>
            <a:r>
              <a:rPr lang="id-ID" dirty="0"/>
              <a:t> </a:t>
            </a:r>
            <a:r>
              <a:rPr lang="sv-SE" dirty="0"/>
              <a:t>adalah menyembunyikan pesan atau informasi, maka jika informasi</a:t>
            </a:r>
            <a:r>
              <a:rPr lang="id-ID" dirty="0"/>
              <a:t> </a:t>
            </a:r>
            <a:r>
              <a:rPr lang="en-GB" dirty="0" err="1"/>
              <a:t>itu</a:t>
            </a:r>
            <a:r>
              <a:rPr lang="en-GB" dirty="0"/>
              <a:t> </a:t>
            </a:r>
            <a:r>
              <a:rPr lang="en-GB" dirty="0" err="1"/>
              <a:t>dibutuhkan</a:t>
            </a:r>
            <a:r>
              <a:rPr lang="en-GB" dirty="0"/>
              <a:t> </a:t>
            </a:r>
            <a:r>
              <a:rPr lang="en-GB" dirty="0" err="1"/>
              <a:t>harus</a:t>
            </a:r>
            <a:r>
              <a:rPr lang="en-GB" dirty="0"/>
              <a:t> </a:t>
            </a:r>
            <a:r>
              <a:rPr lang="en-GB" dirty="0" err="1"/>
              <a:t>dapat</a:t>
            </a:r>
            <a:r>
              <a:rPr lang="en-GB" dirty="0"/>
              <a:t> </a:t>
            </a:r>
            <a:r>
              <a:rPr lang="en-GB" dirty="0" err="1"/>
              <a:t>diambil</a:t>
            </a:r>
            <a:r>
              <a:rPr lang="en-GB" dirty="0"/>
              <a:t> </a:t>
            </a:r>
            <a:r>
              <a:rPr lang="en-GB" dirty="0" err="1"/>
              <a:t>kembali</a:t>
            </a:r>
            <a:r>
              <a:rPr lang="en-GB" dirty="0"/>
              <a:t> </a:t>
            </a:r>
            <a:r>
              <a:rPr lang="en-GB" dirty="0" err="1"/>
              <a:t>untuk</a:t>
            </a:r>
            <a:r>
              <a:rPr lang="en-GB" dirty="0"/>
              <a:t> </a:t>
            </a:r>
            <a:r>
              <a:rPr lang="en-GB" dirty="0" err="1"/>
              <a:t>dapat</a:t>
            </a:r>
            <a:r>
              <a:rPr lang="en-GB" dirty="0"/>
              <a:t> </a:t>
            </a:r>
            <a:r>
              <a:rPr lang="en-GB" dirty="0" err="1"/>
              <a:t>digunakan</a:t>
            </a:r>
            <a:r>
              <a:rPr lang="en-GB" dirty="0"/>
              <a:t>.</a:t>
            </a:r>
            <a:endParaRPr lang="id-ID" dirty="0"/>
          </a:p>
          <a:p>
            <a:pPr marL="0" indent="0" algn="just">
              <a:lnSpc>
                <a:spcPct val="120000"/>
              </a:lnSpc>
              <a:buNone/>
            </a:pPr>
            <a:r>
              <a:rPr lang="en-GB" dirty="0"/>
              <a:t>4. Capacity</a:t>
            </a:r>
          </a:p>
          <a:p>
            <a:pPr marL="0" indent="0" algn="just">
              <a:lnSpc>
                <a:spcPct val="120000"/>
              </a:lnSpc>
              <a:buNone/>
            </a:pPr>
            <a:r>
              <a:rPr lang="en-GB" dirty="0" err="1"/>
              <a:t>Ukuran</a:t>
            </a:r>
            <a:r>
              <a:rPr lang="en-GB" dirty="0"/>
              <a:t> </a:t>
            </a:r>
            <a:r>
              <a:rPr lang="en-GB" dirty="0" err="1"/>
              <a:t>pesan</a:t>
            </a:r>
            <a:r>
              <a:rPr lang="en-GB" dirty="0"/>
              <a:t> yang </a:t>
            </a:r>
            <a:r>
              <a:rPr lang="en-GB" dirty="0" err="1"/>
              <a:t>akan</a:t>
            </a:r>
            <a:r>
              <a:rPr lang="en-GB" dirty="0"/>
              <a:t> </a:t>
            </a:r>
            <a:r>
              <a:rPr lang="en-GB" dirty="0" err="1"/>
              <a:t>disembunyikan</a:t>
            </a:r>
            <a:r>
              <a:rPr lang="en-GB" dirty="0"/>
              <a:t> </a:t>
            </a:r>
            <a:r>
              <a:rPr lang="en-GB" dirty="0" err="1"/>
              <a:t>sedapat</a:t>
            </a:r>
            <a:r>
              <a:rPr lang="en-GB" dirty="0"/>
              <a:t> </a:t>
            </a:r>
            <a:r>
              <a:rPr lang="en-GB" dirty="0" err="1"/>
              <a:t>mungkin</a:t>
            </a:r>
            <a:r>
              <a:rPr lang="en-GB" dirty="0"/>
              <a:t> </a:t>
            </a:r>
            <a:r>
              <a:rPr lang="en-GB" dirty="0" err="1"/>
              <a:t>besar</a:t>
            </a:r>
            <a:r>
              <a:rPr lang="en-GB" dirty="0"/>
              <a:t>. Agar </a:t>
            </a:r>
            <a:r>
              <a:rPr lang="en-GB" dirty="0" err="1"/>
              <a:t>dapat</a:t>
            </a:r>
            <a:r>
              <a:rPr lang="id-ID" dirty="0"/>
              <a:t> </a:t>
            </a:r>
            <a:r>
              <a:rPr lang="en-GB" dirty="0" err="1"/>
              <a:t>memaksimalkan</a:t>
            </a:r>
            <a:r>
              <a:rPr lang="en-GB" dirty="0"/>
              <a:t> </a:t>
            </a:r>
            <a:r>
              <a:rPr lang="en-GB" dirty="0" err="1"/>
              <a:t>manfaat</a:t>
            </a:r>
            <a:r>
              <a:rPr lang="en-GB" dirty="0"/>
              <a:t> </a:t>
            </a:r>
            <a:r>
              <a:rPr lang="en-GB" dirty="0" err="1"/>
              <a:t>dari</a:t>
            </a:r>
            <a:r>
              <a:rPr lang="en-GB" dirty="0"/>
              <a:t> </a:t>
            </a:r>
            <a:r>
              <a:rPr lang="en-GB" dirty="0" err="1"/>
              <a:t>steganografi</a:t>
            </a:r>
            <a:r>
              <a:rPr lang="en-GB" dirty="0"/>
              <a:t> </a:t>
            </a:r>
            <a:r>
              <a:rPr lang="en-GB" dirty="0" err="1"/>
              <a:t>itu</a:t>
            </a:r>
            <a:r>
              <a:rPr lang="en-GB" dirty="0"/>
              <a:t> </a:t>
            </a:r>
            <a:r>
              <a:rPr lang="en-GB" dirty="0" err="1"/>
              <a:t>sendiri</a:t>
            </a:r>
            <a:r>
              <a:rPr lang="en-GB" dirty="0"/>
              <a:t> [14].</a:t>
            </a:r>
            <a:endParaRPr lang="en-US" sz="2400" dirty="0"/>
          </a:p>
        </p:txBody>
      </p:sp>
    </p:spTree>
    <p:extLst>
      <p:ext uri="{BB962C8B-B14F-4D97-AF65-F5344CB8AC3E}">
        <p14:creationId xmlns:p14="http://schemas.microsoft.com/office/powerpoint/2010/main" val="23740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id-ID" dirty="0"/>
              <a:t>Steganografi</a:t>
            </a:r>
            <a:endParaRPr lang="en-US" dirty="0"/>
          </a:p>
        </p:txBody>
      </p:sp>
      <p:sp>
        <p:nvSpPr>
          <p:cNvPr id="6" name="Content Placeholder 5"/>
          <p:cNvSpPr>
            <a:spLocks noGrp="1"/>
          </p:cNvSpPr>
          <p:nvPr>
            <p:ph idx="1"/>
          </p:nvPr>
        </p:nvSpPr>
        <p:spPr>
          <a:xfrm>
            <a:off x="2501152" y="1189174"/>
            <a:ext cx="9386047" cy="4983025"/>
          </a:xfrm>
        </p:spPr>
        <p:txBody>
          <a:bodyPr>
            <a:noAutofit/>
          </a:bodyPr>
          <a:lstStyle/>
          <a:p>
            <a:pPr marL="457200" indent="-457200" algn="just">
              <a:lnSpc>
                <a:spcPct val="100000"/>
              </a:lnSpc>
              <a:spcBef>
                <a:spcPts val="800"/>
              </a:spcBef>
              <a:buAutoNum type="arabicPeriod"/>
            </a:pPr>
            <a:r>
              <a:rPr lang="it-IT" dirty="0"/>
              <a:t>Steganografi Kuno (Ancient Steganography)</a:t>
            </a:r>
            <a:endParaRPr lang="id-ID" dirty="0"/>
          </a:p>
          <a:p>
            <a:pPr marL="723900" algn="just">
              <a:lnSpc>
                <a:spcPct val="100000"/>
              </a:lnSpc>
              <a:spcBef>
                <a:spcPts val="800"/>
              </a:spcBef>
            </a:pPr>
            <a:r>
              <a:rPr lang="id-ID" sz="1600" dirty="0"/>
              <a:t>	</a:t>
            </a:r>
            <a:r>
              <a:rPr lang="en-GB" dirty="0" err="1"/>
              <a:t>Steganografi</a:t>
            </a:r>
            <a:r>
              <a:rPr lang="en-GB" dirty="0"/>
              <a:t> </a:t>
            </a:r>
            <a:r>
              <a:rPr lang="en-GB" dirty="0" err="1"/>
              <a:t>dengan</a:t>
            </a:r>
            <a:r>
              <a:rPr lang="en-GB" dirty="0"/>
              <a:t> media </a:t>
            </a:r>
            <a:r>
              <a:rPr lang="en-GB" dirty="0" err="1"/>
              <a:t>kepala</a:t>
            </a:r>
            <a:r>
              <a:rPr lang="en-GB" dirty="0"/>
              <a:t> </a:t>
            </a:r>
            <a:r>
              <a:rPr lang="en-GB" dirty="0" err="1"/>
              <a:t>budak</a:t>
            </a:r>
            <a:endParaRPr lang="id-ID" dirty="0"/>
          </a:p>
          <a:p>
            <a:pPr marL="0" indent="0" algn="just">
              <a:buNone/>
            </a:pPr>
            <a:r>
              <a:rPr lang="id-ID" dirty="0"/>
              <a:t>	</a:t>
            </a:r>
            <a:r>
              <a:rPr lang="en-GB" dirty="0" err="1"/>
              <a:t>Herodatus</a:t>
            </a:r>
            <a:r>
              <a:rPr lang="en-GB" dirty="0"/>
              <a:t> </a:t>
            </a:r>
            <a:r>
              <a:rPr lang="en-GB" dirty="0" err="1"/>
              <a:t>menceritakan</a:t>
            </a:r>
            <a:r>
              <a:rPr lang="en-GB" dirty="0"/>
              <a:t> </a:t>
            </a:r>
            <a:r>
              <a:rPr lang="en-GB" dirty="0" err="1"/>
              <a:t>cara</a:t>
            </a:r>
            <a:r>
              <a:rPr lang="en-GB" dirty="0"/>
              <a:t> </a:t>
            </a:r>
            <a:r>
              <a:rPr lang="en-GB" dirty="0" err="1"/>
              <a:t>Histaiaeus</a:t>
            </a:r>
            <a:r>
              <a:rPr lang="id-ID" dirty="0"/>
              <a:t> </a:t>
            </a:r>
            <a:r>
              <a:rPr lang="en-GB" dirty="0" err="1"/>
              <a:t>mengirim</a:t>
            </a:r>
            <a:r>
              <a:rPr lang="en-GB" dirty="0"/>
              <a:t> </a:t>
            </a:r>
            <a:r>
              <a:rPr lang="en-GB" dirty="0" err="1"/>
              <a:t>pesan</a:t>
            </a:r>
            <a:r>
              <a:rPr lang="en-GB" dirty="0"/>
              <a:t> </a:t>
            </a:r>
            <a:r>
              <a:rPr lang="en-GB" dirty="0" err="1"/>
              <a:t>kepada</a:t>
            </a:r>
            <a:r>
              <a:rPr lang="en-GB" dirty="0"/>
              <a:t> Aristagoras of Miletus </a:t>
            </a:r>
            <a:r>
              <a:rPr lang="en-GB" dirty="0" err="1"/>
              <a:t>untuk</a:t>
            </a:r>
            <a:r>
              <a:rPr lang="en-GB" dirty="0"/>
              <a:t> </a:t>
            </a:r>
            <a:r>
              <a:rPr lang="en-GB" dirty="0" err="1"/>
              <a:t>melawan</a:t>
            </a:r>
            <a:r>
              <a:rPr lang="id-ID" dirty="0"/>
              <a:t> </a:t>
            </a:r>
            <a:r>
              <a:rPr lang="en-GB" dirty="0"/>
              <a:t>Persia.</a:t>
            </a:r>
            <a:r>
              <a:rPr lang="id-ID" dirty="0"/>
              <a:t> </a:t>
            </a:r>
            <a:r>
              <a:rPr lang="en-GB" dirty="0" err="1"/>
              <a:t>Caranya</a:t>
            </a:r>
            <a:r>
              <a:rPr lang="en-GB" dirty="0"/>
              <a:t> </a:t>
            </a:r>
            <a:r>
              <a:rPr lang="en-GB" dirty="0" err="1"/>
              <a:t>adalah</a:t>
            </a:r>
            <a:r>
              <a:rPr lang="en-GB" dirty="0"/>
              <a:t> </a:t>
            </a:r>
            <a:r>
              <a:rPr lang="en-GB" dirty="0" err="1"/>
              <a:t>dengan</a:t>
            </a:r>
            <a:r>
              <a:rPr lang="en-GB" dirty="0"/>
              <a:t> </a:t>
            </a:r>
            <a:r>
              <a:rPr lang="en-GB" dirty="0" err="1"/>
              <a:t>dipilih</a:t>
            </a:r>
            <a:r>
              <a:rPr lang="en-GB" dirty="0"/>
              <a:t> </a:t>
            </a:r>
            <a:r>
              <a:rPr lang="en-GB" dirty="0" err="1"/>
              <a:t>beberapa</a:t>
            </a:r>
            <a:r>
              <a:rPr lang="en-GB" dirty="0"/>
              <a:t> </a:t>
            </a:r>
            <a:r>
              <a:rPr lang="en-GB" dirty="0" err="1"/>
              <a:t>budak</a:t>
            </a:r>
            <a:r>
              <a:rPr lang="en-GB" dirty="0"/>
              <a:t>.</a:t>
            </a:r>
            <a:endParaRPr lang="en-US" sz="1600"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Pengertian</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d-ID" dirty="0">
                <a:solidFill>
                  <a:schemeClr val="accent6">
                    <a:lumMod val="50000"/>
                  </a:schemeClr>
                </a:solidFill>
              </a:rPr>
              <a:t>Sejarah</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Metode</a:t>
            </a:r>
            <a:endParaRPr lang="en-US" dirty="0">
              <a:solidFill>
                <a:schemeClr val="accent6">
                  <a:lumMod val="50000"/>
                </a:schemeClr>
              </a:solidFill>
            </a:endParaRPr>
          </a:p>
        </p:txBody>
      </p:sp>
      <p:sp>
        <p:nvSpPr>
          <p:cNvPr id="11" name="Right Arrow 10">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0A73F73-1EE4-4B79-A523-454DE02FFEDC}"/>
              </a:ext>
            </a:extLst>
          </p:cNvPr>
          <p:cNvPicPr>
            <a:picLocks noChangeAspect="1"/>
          </p:cNvPicPr>
          <p:nvPr/>
        </p:nvPicPr>
        <p:blipFill>
          <a:blip r:embed="rId6"/>
          <a:stretch>
            <a:fillRect/>
          </a:stretch>
        </p:blipFill>
        <p:spPr>
          <a:xfrm>
            <a:off x="3448171" y="3295374"/>
            <a:ext cx="7492007" cy="2749078"/>
          </a:xfrm>
          <a:prstGeom prst="rect">
            <a:avLst/>
          </a:prstGeom>
        </p:spPr>
      </p:pic>
    </p:spTree>
    <p:extLst>
      <p:ext uri="{BB962C8B-B14F-4D97-AF65-F5344CB8AC3E}">
        <p14:creationId xmlns:p14="http://schemas.microsoft.com/office/powerpoint/2010/main" val="403717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id-ID" dirty="0"/>
              <a:t>Steganografi</a:t>
            </a:r>
            <a:endParaRPr lang="en-US" dirty="0"/>
          </a:p>
        </p:txBody>
      </p:sp>
      <p:sp>
        <p:nvSpPr>
          <p:cNvPr id="6" name="Content Placeholder 5"/>
          <p:cNvSpPr>
            <a:spLocks noGrp="1"/>
          </p:cNvSpPr>
          <p:nvPr>
            <p:ph idx="1"/>
          </p:nvPr>
        </p:nvSpPr>
        <p:spPr>
          <a:xfrm>
            <a:off x="2501152" y="1189174"/>
            <a:ext cx="9386047" cy="4983025"/>
          </a:xfrm>
        </p:spPr>
        <p:txBody>
          <a:bodyPr>
            <a:noAutofit/>
          </a:bodyPr>
          <a:lstStyle/>
          <a:p>
            <a:pPr marL="457200" indent="-457200" algn="just">
              <a:lnSpc>
                <a:spcPct val="100000"/>
              </a:lnSpc>
              <a:spcBef>
                <a:spcPts val="800"/>
              </a:spcBef>
              <a:buAutoNum type="arabicPeriod"/>
            </a:pPr>
            <a:r>
              <a:rPr lang="it-IT" dirty="0"/>
              <a:t>Steganografi Kuno (Ancient Steganography)</a:t>
            </a:r>
            <a:endParaRPr lang="id-ID" dirty="0"/>
          </a:p>
          <a:p>
            <a:pPr marL="723900" algn="just">
              <a:lnSpc>
                <a:spcPct val="100000"/>
              </a:lnSpc>
              <a:spcBef>
                <a:spcPts val="800"/>
              </a:spcBef>
            </a:pPr>
            <a:r>
              <a:rPr lang="id-ID" sz="1600" dirty="0"/>
              <a:t>	</a:t>
            </a:r>
            <a:r>
              <a:rPr lang="en-GB" dirty="0" err="1"/>
              <a:t>Penggunaan</a:t>
            </a:r>
            <a:r>
              <a:rPr lang="en-GB" dirty="0"/>
              <a:t> tablet wax</a:t>
            </a:r>
            <a:endParaRPr lang="id-ID" dirty="0"/>
          </a:p>
          <a:p>
            <a:pPr marL="0" indent="0" algn="just">
              <a:buNone/>
            </a:pPr>
            <a:r>
              <a:rPr lang="id-ID" dirty="0"/>
              <a:t>	</a:t>
            </a:r>
            <a:r>
              <a:rPr lang="en-GB" dirty="0"/>
              <a:t>Orang-orang Yunani </a:t>
            </a:r>
            <a:r>
              <a:rPr lang="en-GB" dirty="0" err="1"/>
              <a:t>kuno</a:t>
            </a:r>
            <a:r>
              <a:rPr lang="en-GB" dirty="0"/>
              <a:t> </a:t>
            </a:r>
            <a:r>
              <a:rPr lang="en-GB" dirty="0" err="1"/>
              <a:t>menulis</a:t>
            </a:r>
            <a:r>
              <a:rPr lang="en-GB" dirty="0"/>
              <a:t> </a:t>
            </a:r>
            <a:r>
              <a:rPr lang="en-GB" dirty="0" err="1"/>
              <a:t>pesan</a:t>
            </a:r>
            <a:r>
              <a:rPr lang="en-GB" dirty="0"/>
              <a:t> </a:t>
            </a:r>
            <a:r>
              <a:rPr lang="en-GB" dirty="0" err="1"/>
              <a:t>rahasia</a:t>
            </a:r>
            <a:r>
              <a:rPr lang="en-GB" dirty="0"/>
              <a:t> di </a:t>
            </a:r>
            <a:r>
              <a:rPr lang="en-GB" dirty="0" err="1"/>
              <a:t>atas</a:t>
            </a:r>
            <a:r>
              <a:rPr lang="en-GB" dirty="0"/>
              <a:t> </a:t>
            </a:r>
            <a:r>
              <a:rPr lang="en-GB" dirty="0" err="1"/>
              <a:t>kayu</a:t>
            </a:r>
            <a:r>
              <a:rPr lang="en-GB" dirty="0"/>
              <a:t> yang </a:t>
            </a:r>
            <a:r>
              <a:rPr lang="en-GB" dirty="0" err="1"/>
              <a:t>kemudian</a:t>
            </a:r>
            <a:r>
              <a:rPr lang="id-ID" dirty="0"/>
              <a:t> </a:t>
            </a:r>
            <a:r>
              <a:rPr lang="en-GB" dirty="0" err="1"/>
              <a:t>ditutup</a:t>
            </a:r>
            <a:r>
              <a:rPr lang="en-GB" dirty="0"/>
              <a:t> </a:t>
            </a:r>
            <a:r>
              <a:rPr lang="en-GB" dirty="0" err="1"/>
              <a:t>dengan</a:t>
            </a:r>
            <a:r>
              <a:rPr lang="en-GB" dirty="0"/>
              <a:t> </a:t>
            </a:r>
            <a:r>
              <a:rPr lang="en-GB" dirty="0" err="1"/>
              <a:t>lilin</a:t>
            </a:r>
            <a:r>
              <a:rPr lang="en-GB" dirty="0"/>
              <a:t> (wax)</a:t>
            </a:r>
            <a:endParaRPr lang="en-US" sz="1600"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Pengertian</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d-ID" dirty="0">
                <a:solidFill>
                  <a:schemeClr val="accent6">
                    <a:lumMod val="50000"/>
                  </a:schemeClr>
                </a:solidFill>
              </a:rPr>
              <a:t>Sejarah</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Metode</a:t>
            </a:r>
            <a:endParaRPr lang="en-US" dirty="0">
              <a:solidFill>
                <a:schemeClr val="accent6">
                  <a:lumMod val="50000"/>
                </a:schemeClr>
              </a:solidFill>
            </a:endParaRPr>
          </a:p>
        </p:txBody>
      </p:sp>
      <p:sp>
        <p:nvSpPr>
          <p:cNvPr id="11" name="Right Arrow 10">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EBE0014-4130-44C8-A5AB-F56475C743E9}"/>
              </a:ext>
            </a:extLst>
          </p:cNvPr>
          <p:cNvPicPr>
            <a:picLocks noChangeAspect="1"/>
          </p:cNvPicPr>
          <p:nvPr/>
        </p:nvPicPr>
        <p:blipFill>
          <a:blip r:embed="rId6"/>
          <a:stretch>
            <a:fillRect/>
          </a:stretch>
        </p:blipFill>
        <p:spPr>
          <a:xfrm>
            <a:off x="3445653" y="2992394"/>
            <a:ext cx="5300694" cy="2309340"/>
          </a:xfrm>
          <a:prstGeom prst="rect">
            <a:avLst/>
          </a:prstGeom>
        </p:spPr>
      </p:pic>
    </p:spTree>
    <p:extLst>
      <p:ext uri="{BB962C8B-B14F-4D97-AF65-F5344CB8AC3E}">
        <p14:creationId xmlns:p14="http://schemas.microsoft.com/office/powerpoint/2010/main" val="117363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id-ID" dirty="0"/>
              <a:t>Steganografi</a:t>
            </a:r>
            <a:endParaRPr lang="en-US" dirty="0"/>
          </a:p>
        </p:txBody>
      </p:sp>
      <p:sp>
        <p:nvSpPr>
          <p:cNvPr id="6" name="Content Placeholder 5"/>
          <p:cNvSpPr>
            <a:spLocks noGrp="1"/>
          </p:cNvSpPr>
          <p:nvPr>
            <p:ph idx="1"/>
          </p:nvPr>
        </p:nvSpPr>
        <p:spPr>
          <a:xfrm>
            <a:off x="2501152" y="1189174"/>
            <a:ext cx="9386047" cy="4983025"/>
          </a:xfrm>
        </p:spPr>
        <p:txBody>
          <a:bodyPr>
            <a:noAutofit/>
          </a:bodyPr>
          <a:lstStyle/>
          <a:p>
            <a:pPr marL="457200" indent="-457200" algn="just">
              <a:lnSpc>
                <a:spcPct val="100000"/>
              </a:lnSpc>
              <a:spcBef>
                <a:spcPts val="800"/>
              </a:spcBef>
              <a:buAutoNum type="arabicPeriod"/>
            </a:pPr>
            <a:r>
              <a:rPr lang="it-IT" dirty="0"/>
              <a:t>Steganografi Kuno (Ancient Steganography)</a:t>
            </a:r>
            <a:endParaRPr lang="id-ID" dirty="0"/>
          </a:p>
          <a:p>
            <a:pPr marL="723900" algn="just">
              <a:lnSpc>
                <a:spcPct val="100000"/>
              </a:lnSpc>
              <a:spcBef>
                <a:spcPts val="800"/>
              </a:spcBef>
            </a:pPr>
            <a:r>
              <a:rPr lang="id-ID" sz="1600" dirty="0"/>
              <a:t>	</a:t>
            </a:r>
            <a:r>
              <a:rPr lang="en-GB" dirty="0" err="1"/>
              <a:t>Penggunaan</a:t>
            </a:r>
            <a:r>
              <a:rPr lang="en-GB" dirty="0"/>
              <a:t> </a:t>
            </a:r>
            <a:r>
              <a:rPr lang="en-GB" dirty="0" err="1"/>
              <a:t>tinta</a:t>
            </a:r>
            <a:r>
              <a:rPr lang="en-GB" dirty="0"/>
              <a:t> </a:t>
            </a:r>
            <a:r>
              <a:rPr lang="en-GB" dirty="0" err="1"/>
              <a:t>tak-tampak</a:t>
            </a:r>
            <a:r>
              <a:rPr lang="en-GB" dirty="0"/>
              <a:t> (invisible ink)</a:t>
            </a:r>
          </a:p>
          <a:p>
            <a:pPr marL="0" indent="0" algn="just">
              <a:buNone/>
            </a:pPr>
            <a:r>
              <a:rPr lang="id-ID" dirty="0"/>
              <a:t>	</a:t>
            </a:r>
            <a:r>
              <a:rPr lang="sv-SE" dirty="0"/>
              <a:t>Pliny the Elder menjelaskan penggunaan tinta dari getah tanaman thithymallus.</a:t>
            </a:r>
            <a:r>
              <a:rPr lang="id-ID" dirty="0"/>
              <a:t> </a:t>
            </a:r>
            <a:r>
              <a:rPr lang="fi-FI" dirty="0"/>
              <a:t>Jika dituliskan pada kertas maka tulisan dengan tinta terse</a:t>
            </a:r>
            <a:r>
              <a:rPr lang="en-GB" dirty="0"/>
              <a:t>but </a:t>
            </a:r>
            <a:r>
              <a:rPr lang="en-GB" dirty="0" err="1"/>
              <a:t>tidak</a:t>
            </a:r>
            <a:r>
              <a:rPr lang="en-GB" dirty="0"/>
              <a:t> </a:t>
            </a:r>
            <a:r>
              <a:rPr lang="en-GB" dirty="0" err="1"/>
              <a:t>kelihatan</a:t>
            </a:r>
            <a:r>
              <a:rPr lang="en-GB" dirty="0"/>
              <a:t>, </a:t>
            </a:r>
            <a:r>
              <a:rPr lang="en-GB" dirty="0" err="1"/>
              <a:t>tetapi</a:t>
            </a:r>
            <a:r>
              <a:rPr lang="en-GB" dirty="0"/>
              <a:t> </a:t>
            </a:r>
            <a:r>
              <a:rPr lang="en-GB" dirty="0" err="1"/>
              <a:t>bila</a:t>
            </a:r>
            <a:r>
              <a:rPr lang="en-GB" dirty="0"/>
              <a:t> </a:t>
            </a:r>
            <a:r>
              <a:rPr lang="en-GB" dirty="0" err="1"/>
              <a:t>kertas</a:t>
            </a:r>
            <a:r>
              <a:rPr lang="en-GB" dirty="0"/>
              <a:t> </a:t>
            </a:r>
            <a:r>
              <a:rPr lang="en-GB" dirty="0" err="1"/>
              <a:t>dipanaskan</a:t>
            </a:r>
            <a:r>
              <a:rPr lang="en-GB" dirty="0"/>
              <a:t> </a:t>
            </a:r>
            <a:r>
              <a:rPr lang="en-GB" dirty="0" err="1"/>
              <a:t>berubah</a:t>
            </a:r>
            <a:r>
              <a:rPr lang="en-GB" dirty="0"/>
              <a:t> </a:t>
            </a:r>
            <a:r>
              <a:rPr lang="en-GB" dirty="0" err="1"/>
              <a:t>menjadi</a:t>
            </a:r>
            <a:r>
              <a:rPr lang="en-GB" dirty="0"/>
              <a:t> </a:t>
            </a:r>
            <a:r>
              <a:rPr lang="en-GB" dirty="0" err="1"/>
              <a:t>gelap</a:t>
            </a:r>
            <a:r>
              <a:rPr lang="en-GB" dirty="0"/>
              <a:t>/</a:t>
            </a:r>
            <a:r>
              <a:rPr lang="en-GB" dirty="0" err="1"/>
              <a:t>coklat</a:t>
            </a:r>
            <a:r>
              <a:rPr lang="en-GB" dirty="0"/>
              <a:t>.</a:t>
            </a:r>
            <a:endParaRPr lang="id-ID" dirty="0"/>
          </a:p>
          <a:p>
            <a:pPr marL="900113" indent="-368300" algn="just"/>
            <a:r>
              <a:rPr lang="fi-FI" dirty="0"/>
              <a:t>Penggunaan kain sutra dan lilin</a:t>
            </a:r>
          </a:p>
          <a:p>
            <a:pPr marL="0" indent="0" algn="just">
              <a:buNone/>
            </a:pPr>
            <a:r>
              <a:rPr lang="id-ID" dirty="0"/>
              <a:t>	</a:t>
            </a:r>
            <a:r>
              <a:rPr lang="en-GB" dirty="0"/>
              <a:t>Orang </a:t>
            </a:r>
            <a:r>
              <a:rPr lang="en-GB" dirty="0" err="1"/>
              <a:t>Cina</a:t>
            </a:r>
            <a:r>
              <a:rPr lang="en-GB" dirty="0"/>
              <a:t> </a:t>
            </a:r>
            <a:r>
              <a:rPr lang="en-GB" dirty="0" err="1"/>
              <a:t>kuno</a:t>
            </a:r>
            <a:r>
              <a:rPr lang="en-GB" dirty="0"/>
              <a:t> </a:t>
            </a:r>
            <a:r>
              <a:rPr lang="en-GB" dirty="0" err="1"/>
              <a:t>menulis</a:t>
            </a:r>
            <a:r>
              <a:rPr lang="en-GB" dirty="0"/>
              <a:t> </a:t>
            </a:r>
            <a:r>
              <a:rPr lang="en-GB" dirty="0" err="1"/>
              <a:t>catatan</a:t>
            </a:r>
            <a:r>
              <a:rPr lang="en-GB" dirty="0"/>
              <a:t> pada </a:t>
            </a:r>
            <a:r>
              <a:rPr lang="en-GB" dirty="0" err="1"/>
              <a:t>potongan-potongan</a:t>
            </a:r>
            <a:r>
              <a:rPr lang="en-GB" dirty="0"/>
              <a:t> </a:t>
            </a:r>
            <a:r>
              <a:rPr lang="en-GB" dirty="0" err="1"/>
              <a:t>kecil</a:t>
            </a:r>
            <a:r>
              <a:rPr lang="en-GB" dirty="0"/>
              <a:t> sutra</a:t>
            </a:r>
            <a:r>
              <a:rPr lang="id-ID" dirty="0"/>
              <a:t> </a:t>
            </a:r>
            <a:r>
              <a:rPr lang="sv-SE" dirty="0"/>
              <a:t>yang kemudian digumpalkan menjadi bola kecil dan dilapisi lilin. Selanjutnya</a:t>
            </a:r>
            <a:r>
              <a:rPr lang="id-ID" dirty="0"/>
              <a:t> </a:t>
            </a:r>
            <a:r>
              <a:rPr lang="en-GB" dirty="0"/>
              <a:t>bola </a:t>
            </a:r>
            <a:r>
              <a:rPr lang="en-GB" dirty="0" err="1"/>
              <a:t>kecil</a:t>
            </a:r>
            <a:r>
              <a:rPr lang="en-GB" dirty="0"/>
              <a:t> </a:t>
            </a:r>
            <a:r>
              <a:rPr lang="en-GB" dirty="0" err="1"/>
              <a:t>tersebut</a:t>
            </a:r>
            <a:r>
              <a:rPr lang="en-GB" dirty="0"/>
              <a:t> </a:t>
            </a:r>
            <a:r>
              <a:rPr lang="en-GB" dirty="0" err="1"/>
              <a:t>ditelan</a:t>
            </a:r>
            <a:r>
              <a:rPr lang="en-GB" dirty="0"/>
              <a:t> oleh </a:t>
            </a:r>
            <a:r>
              <a:rPr lang="en-GB" dirty="0" err="1"/>
              <a:t>si</a:t>
            </a:r>
            <a:r>
              <a:rPr lang="en-GB" dirty="0"/>
              <a:t> </a:t>
            </a:r>
            <a:r>
              <a:rPr lang="en-GB" dirty="0" err="1"/>
              <a:t>pembawa</a:t>
            </a:r>
            <a:r>
              <a:rPr lang="en-GB" dirty="0"/>
              <a:t> </a:t>
            </a:r>
            <a:r>
              <a:rPr lang="en-GB" dirty="0" err="1"/>
              <a:t>pesan</a:t>
            </a:r>
            <a:r>
              <a:rPr lang="en-GB" dirty="0"/>
              <a:t>. </a:t>
            </a:r>
            <a:r>
              <a:rPr lang="en-GB" dirty="0" err="1"/>
              <a:t>Pesan</a:t>
            </a:r>
            <a:r>
              <a:rPr lang="en-GB" dirty="0"/>
              <a:t> </a:t>
            </a:r>
            <a:r>
              <a:rPr lang="en-GB" dirty="0" err="1"/>
              <a:t>dibaca</a:t>
            </a:r>
            <a:r>
              <a:rPr lang="id-ID" dirty="0"/>
              <a:t> </a:t>
            </a:r>
            <a:r>
              <a:rPr lang="it-IT" dirty="0"/>
              <a:t>setelah bola kecil dikeluarkan dari perut si pembawa pesan.</a:t>
            </a:r>
            <a:endParaRPr lang="en-US" sz="1600"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Pengertian</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d-ID" dirty="0">
                <a:solidFill>
                  <a:schemeClr val="accent6">
                    <a:lumMod val="50000"/>
                  </a:schemeClr>
                </a:solidFill>
              </a:rPr>
              <a:t>Sejarah</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Metode</a:t>
            </a:r>
            <a:endParaRPr lang="en-US" dirty="0">
              <a:solidFill>
                <a:schemeClr val="accent6">
                  <a:lumMod val="50000"/>
                </a:schemeClr>
              </a:solidFill>
            </a:endParaRPr>
          </a:p>
        </p:txBody>
      </p:sp>
      <p:sp>
        <p:nvSpPr>
          <p:cNvPr id="11" name="Right Arrow 10">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10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id-ID" dirty="0"/>
              <a:t>Steganografi</a:t>
            </a:r>
            <a:endParaRPr lang="en-US" dirty="0"/>
          </a:p>
        </p:txBody>
      </p:sp>
      <p:sp>
        <p:nvSpPr>
          <p:cNvPr id="6" name="Content Placeholder 5"/>
          <p:cNvSpPr>
            <a:spLocks noGrp="1"/>
          </p:cNvSpPr>
          <p:nvPr>
            <p:ph idx="1"/>
          </p:nvPr>
        </p:nvSpPr>
        <p:spPr>
          <a:xfrm>
            <a:off x="2501152" y="1189174"/>
            <a:ext cx="9386047" cy="4983025"/>
          </a:xfrm>
        </p:spPr>
        <p:txBody>
          <a:bodyPr>
            <a:noAutofit/>
          </a:bodyPr>
          <a:lstStyle/>
          <a:p>
            <a:pPr marL="457200" indent="-457200" algn="just">
              <a:lnSpc>
                <a:spcPct val="100000"/>
              </a:lnSpc>
              <a:spcBef>
                <a:spcPts val="800"/>
              </a:spcBef>
              <a:buFont typeface="+mj-lt"/>
              <a:buAutoNum type="arabicPeriod" startAt="2"/>
            </a:pPr>
            <a:r>
              <a:rPr lang="it-IT" dirty="0"/>
              <a:t>Steganografi </a:t>
            </a:r>
            <a:r>
              <a:rPr lang="en-GB" dirty="0"/>
              <a:t>Zaman </a:t>
            </a:r>
            <a:r>
              <a:rPr lang="en-GB" dirty="0" err="1"/>
              <a:t>Renaisans</a:t>
            </a:r>
            <a:r>
              <a:rPr lang="en-GB" dirty="0"/>
              <a:t> (Renaissance Steganography)</a:t>
            </a:r>
            <a:endParaRPr lang="id-ID" dirty="0"/>
          </a:p>
          <a:p>
            <a:pPr marL="0" indent="0" algn="just">
              <a:buNone/>
            </a:pPr>
            <a:r>
              <a:rPr lang="id-ID" dirty="0"/>
              <a:t>	</a:t>
            </a:r>
            <a:r>
              <a:rPr lang="en-GB" dirty="0" err="1"/>
              <a:t>Tahun</a:t>
            </a:r>
            <a:r>
              <a:rPr lang="en-GB" dirty="0"/>
              <a:t> 1499, Johannes </a:t>
            </a:r>
            <a:r>
              <a:rPr lang="en-GB" dirty="0" err="1"/>
              <a:t>Trithemius</a:t>
            </a:r>
            <a:r>
              <a:rPr lang="en-GB" dirty="0"/>
              <a:t> </a:t>
            </a:r>
            <a:r>
              <a:rPr lang="en-GB" dirty="0" err="1"/>
              <a:t>menulis</a:t>
            </a:r>
            <a:r>
              <a:rPr lang="en-GB" dirty="0"/>
              <a:t> </a:t>
            </a:r>
            <a:r>
              <a:rPr lang="en-GB" dirty="0" err="1"/>
              <a:t>buku</a:t>
            </a:r>
            <a:r>
              <a:rPr lang="en-GB" dirty="0"/>
              <a:t> </a:t>
            </a:r>
            <a:r>
              <a:rPr lang="en-GB" dirty="0" err="1"/>
              <a:t>Steganographia</a:t>
            </a:r>
            <a:r>
              <a:rPr lang="en-GB" dirty="0"/>
              <a:t>, yang </a:t>
            </a:r>
            <a:r>
              <a:rPr lang="en-GB" dirty="0" err="1"/>
              <a:t>menceritakan</a:t>
            </a:r>
            <a:r>
              <a:rPr lang="id-ID" dirty="0"/>
              <a:t> </a:t>
            </a:r>
            <a:r>
              <a:rPr lang="en-GB" dirty="0" err="1"/>
              <a:t>tentang</a:t>
            </a:r>
            <a:r>
              <a:rPr lang="en-GB" dirty="0"/>
              <a:t> </a:t>
            </a:r>
            <a:r>
              <a:rPr lang="en-GB" dirty="0" err="1"/>
              <a:t>metode</a:t>
            </a:r>
            <a:r>
              <a:rPr lang="en-GB" dirty="0"/>
              <a:t> </a:t>
            </a:r>
            <a:r>
              <a:rPr lang="en-GB" dirty="0" err="1"/>
              <a:t>steganografi</a:t>
            </a:r>
            <a:r>
              <a:rPr lang="en-GB" dirty="0"/>
              <a:t> </a:t>
            </a:r>
            <a:r>
              <a:rPr lang="en-GB" dirty="0" err="1"/>
              <a:t>berbasis</a:t>
            </a:r>
            <a:r>
              <a:rPr lang="en-GB" dirty="0"/>
              <a:t> </a:t>
            </a:r>
            <a:r>
              <a:rPr lang="en-GB" dirty="0" err="1"/>
              <a:t>karakter</a:t>
            </a:r>
            <a:r>
              <a:rPr lang="en-GB" dirty="0"/>
              <a:t>. </a:t>
            </a:r>
            <a:r>
              <a:rPr lang="en-GB" dirty="0" err="1"/>
              <a:t>Selanjutnya</a:t>
            </a:r>
            <a:r>
              <a:rPr lang="en-GB" dirty="0"/>
              <a:t> </a:t>
            </a:r>
            <a:r>
              <a:rPr lang="en-GB" dirty="0" err="1"/>
              <a:t>tahun</a:t>
            </a:r>
            <a:r>
              <a:rPr lang="id-ID" dirty="0"/>
              <a:t> </a:t>
            </a:r>
            <a:r>
              <a:rPr lang="en-GB" dirty="0"/>
              <a:t>1518 </a:t>
            </a:r>
            <a:r>
              <a:rPr lang="en-GB" dirty="0" err="1"/>
              <a:t>dia</a:t>
            </a:r>
            <a:r>
              <a:rPr lang="en-GB" dirty="0"/>
              <a:t> </a:t>
            </a:r>
            <a:r>
              <a:rPr lang="en-GB" dirty="0" err="1"/>
              <a:t>menulis</a:t>
            </a:r>
            <a:r>
              <a:rPr lang="en-GB" dirty="0"/>
              <a:t> </a:t>
            </a:r>
            <a:r>
              <a:rPr lang="en-GB" dirty="0" err="1"/>
              <a:t>buku</a:t>
            </a:r>
            <a:r>
              <a:rPr lang="en-GB" dirty="0"/>
              <a:t> </a:t>
            </a:r>
            <a:r>
              <a:rPr lang="en-GB" dirty="0" err="1"/>
              <a:t>tentang</a:t>
            </a:r>
            <a:r>
              <a:rPr lang="en-GB" dirty="0"/>
              <a:t> </a:t>
            </a:r>
            <a:r>
              <a:rPr lang="en-GB" dirty="0" err="1"/>
              <a:t>steganografi</a:t>
            </a:r>
            <a:r>
              <a:rPr lang="en-GB" dirty="0"/>
              <a:t> dan </a:t>
            </a:r>
            <a:r>
              <a:rPr lang="en-GB" dirty="0" err="1"/>
              <a:t>kriptografi</a:t>
            </a:r>
            <a:r>
              <a:rPr lang="en-GB" dirty="0"/>
              <a:t> </a:t>
            </a:r>
            <a:r>
              <a:rPr lang="en-GB" dirty="0" err="1"/>
              <a:t>berjudul</a:t>
            </a:r>
            <a:r>
              <a:rPr lang="en-GB" dirty="0"/>
              <a:t> </a:t>
            </a:r>
            <a:r>
              <a:rPr lang="en-GB" dirty="0" err="1"/>
              <a:t>Polygraphiae</a:t>
            </a:r>
            <a:r>
              <a:rPr lang="en-GB" dirty="0"/>
              <a:t>.</a:t>
            </a:r>
            <a:r>
              <a:rPr lang="id-ID" dirty="0"/>
              <a:t> </a:t>
            </a:r>
            <a:r>
              <a:rPr lang="it-IT" dirty="0"/>
              <a:t>Giovanni Battista Porta menggambarkan cara menyembunyikan pesan</a:t>
            </a:r>
            <a:r>
              <a:rPr lang="id-ID" dirty="0"/>
              <a:t> </a:t>
            </a:r>
            <a:r>
              <a:rPr lang="en-GB" dirty="0"/>
              <a:t>di </a:t>
            </a:r>
            <a:r>
              <a:rPr lang="en-GB" dirty="0" err="1"/>
              <a:t>dalam</a:t>
            </a:r>
            <a:r>
              <a:rPr lang="en-GB" dirty="0"/>
              <a:t> </a:t>
            </a:r>
            <a:r>
              <a:rPr lang="en-GB" dirty="0" err="1"/>
              <a:t>telur</a:t>
            </a:r>
            <a:r>
              <a:rPr lang="en-GB" dirty="0"/>
              <a:t> rebus.</a:t>
            </a:r>
            <a:endParaRPr lang="id-ID" dirty="0"/>
          </a:p>
          <a:p>
            <a:pPr marL="0" indent="0" algn="just">
              <a:buNone/>
            </a:pPr>
            <a:endParaRPr lang="id-ID" dirty="0"/>
          </a:p>
          <a:p>
            <a:pPr marL="457200" indent="-457200" algn="just">
              <a:buFont typeface="+mj-lt"/>
              <a:buAutoNum type="arabicPeriod" startAt="3"/>
            </a:pPr>
            <a:r>
              <a:rPr lang="en-GB" dirty="0" err="1"/>
              <a:t>Steganografi</a:t>
            </a:r>
            <a:r>
              <a:rPr lang="en-GB" dirty="0"/>
              <a:t> Zaman </a:t>
            </a:r>
            <a:r>
              <a:rPr lang="en-GB" dirty="0" err="1"/>
              <a:t>Perang</a:t>
            </a:r>
            <a:r>
              <a:rPr lang="en-GB" dirty="0"/>
              <a:t> Dunia (World War Steganography)</a:t>
            </a:r>
            <a:endParaRPr lang="id-ID" dirty="0"/>
          </a:p>
          <a:p>
            <a:pPr marL="0" indent="0" algn="just">
              <a:buNone/>
            </a:pPr>
            <a:r>
              <a:rPr lang="id-ID" dirty="0"/>
              <a:t>	</a:t>
            </a:r>
            <a:r>
              <a:rPr lang="en-GB" dirty="0" err="1"/>
              <a:t>Selama</a:t>
            </a:r>
            <a:r>
              <a:rPr lang="en-GB" dirty="0"/>
              <a:t> </a:t>
            </a:r>
            <a:r>
              <a:rPr lang="en-GB" dirty="0" err="1"/>
              <a:t>terjadinya</a:t>
            </a:r>
            <a:r>
              <a:rPr lang="en-GB" dirty="0"/>
              <a:t> </a:t>
            </a:r>
            <a:r>
              <a:rPr lang="en-GB" dirty="0" err="1"/>
              <a:t>Perang</a:t>
            </a:r>
            <a:r>
              <a:rPr lang="en-GB" dirty="0"/>
              <a:t> Dunia ke-2, </a:t>
            </a:r>
            <a:r>
              <a:rPr lang="en-GB" dirty="0" err="1"/>
              <a:t>tinta</a:t>
            </a:r>
            <a:r>
              <a:rPr lang="en-GB" dirty="0"/>
              <a:t> yang </a:t>
            </a:r>
            <a:r>
              <a:rPr lang="en-GB" dirty="0" err="1"/>
              <a:t>tidak</a:t>
            </a:r>
            <a:r>
              <a:rPr lang="en-GB" dirty="0"/>
              <a:t> </a:t>
            </a:r>
            <a:r>
              <a:rPr lang="en-GB" dirty="0" err="1"/>
              <a:t>tampak</a:t>
            </a:r>
            <a:r>
              <a:rPr lang="en-GB" dirty="0"/>
              <a:t> (invisible ink)</a:t>
            </a:r>
            <a:r>
              <a:rPr lang="id-ID" dirty="0"/>
              <a:t> </a:t>
            </a:r>
            <a:r>
              <a:rPr lang="en-GB" dirty="0" err="1"/>
              <a:t>telah</a:t>
            </a:r>
            <a:r>
              <a:rPr lang="en-GB" dirty="0"/>
              <a:t> </a:t>
            </a:r>
            <a:r>
              <a:rPr lang="en-GB" dirty="0" err="1"/>
              <a:t>digunakan</a:t>
            </a:r>
            <a:r>
              <a:rPr lang="en-GB" dirty="0"/>
              <a:t> </a:t>
            </a:r>
            <a:r>
              <a:rPr lang="en-GB" dirty="0" err="1"/>
              <a:t>untuk</a:t>
            </a:r>
            <a:r>
              <a:rPr lang="en-GB" dirty="0"/>
              <a:t> </a:t>
            </a:r>
            <a:r>
              <a:rPr lang="en-GB" dirty="0" err="1"/>
              <a:t>menulis</a:t>
            </a:r>
            <a:r>
              <a:rPr lang="en-GB" dirty="0"/>
              <a:t> </a:t>
            </a:r>
            <a:r>
              <a:rPr lang="en-GB" dirty="0" err="1"/>
              <a:t>informasi</a:t>
            </a:r>
            <a:r>
              <a:rPr lang="en-GB" dirty="0"/>
              <a:t> pada </a:t>
            </a:r>
            <a:r>
              <a:rPr lang="en-GB" dirty="0" err="1"/>
              <a:t>lembaran</a:t>
            </a:r>
            <a:r>
              <a:rPr lang="en-GB" dirty="0"/>
              <a:t> </a:t>
            </a:r>
            <a:r>
              <a:rPr lang="en-GB" dirty="0" err="1"/>
              <a:t>kertas</a:t>
            </a:r>
            <a:r>
              <a:rPr lang="en-GB" dirty="0"/>
              <a:t> </a:t>
            </a:r>
            <a:r>
              <a:rPr lang="en-GB" dirty="0" err="1"/>
              <a:t>sehingga</a:t>
            </a:r>
            <a:r>
              <a:rPr lang="en-GB" dirty="0"/>
              <a:t> </a:t>
            </a:r>
            <a:r>
              <a:rPr lang="en-GB" dirty="0" err="1"/>
              <a:t>saat</a:t>
            </a:r>
            <a:r>
              <a:rPr lang="id-ID" dirty="0"/>
              <a:t> </a:t>
            </a:r>
            <a:r>
              <a:rPr lang="en-GB" dirty="0" err="1"/>
              <a:t>kertas</a:t>
            </a:r>
            <a:r>
              <a:rPr lang="en-GB" dirty="0"/>
              <a:t> </a:t>
            </a:r>
            <a:r>
              <a:rPr lang="en-GB" dirty="0" err="1"/>
              <a:t>tersebut</a:t>
            </a:r>
            <a:r>
              <a:rPr lang="en-GB" dirty="0"/>
              <a:t> </a:t>
            </a:r>
            <a:r>
              <a:rPr lang="en-GB" dirty="0" err="1"/>
              <a:t>jatuh</a:t>
            </a:r>
            <a:r>
              <a:rPr lang="en-GB" dirty="0"/>
              <a:t> di </a:t>
            </a:r>
            <a:r>
              <a:rPr lang="en-GB" dirty="0" err="1"/>
              <a:t>tangan</a:t>
            </a:r>
            <a:r>
              <a:rPr lang="en-GB" dirty="0"/>
              <a:t> </a:t>
            </a:r>
            <a:r>
              <a:rPr lang="en-GB" dirty="0" err="1"/>
              <a:t>pihak</a:t>
            </a:r>
            <a:r>
              <a:rPr lang="en-GB" dirty="0"/>
              <a:t> lain </a:t>
            </a:r>
            <a:r>
              <a:rPr lang="en-GB" dirty="0" err="1"/>
              <a:t>hanya</a:t>
            </a:r>
            <a:r>
              <a:rPr lang="en-GB" dirty="0"/>
              <a:t> </a:t>
            </a:r>
            <a:r>
              <a:rPr lang="en-GB" dirty="0" err="1"/>
              <a:t>akan</a:t>
            </a:r>
            <a:r>
              <a:rPr lang="en-GB" dirty="0"/>
              <a:t> </a:t>
            </a:r>
            <a:r>
              <a:rPr lang="en-GB" dirty="0" err="1"/>
              <a:t>tampak</a:t>
            </a:r>
            <a:r>
              <a:rPr lang="en-GB" dirty="0"/>
              <a:t> </a:t>
            </a:r>
            <a:r>
              <a:rPr lang="en-GB" dirty="0" err="1"/>
              <a:t>seperti</a:t>
            </a:r>
            <a:r>
              <a:rPr lang="en-GB" dirty="0"/>
              <a:t> </a:t>
            </a:r>
            <a:r>
              <a:rPr lang="en-GB" dirty="0" err="1"/>
              <a:t>lembara</a:t>
            </a:r>
            <a:r>
              <a:rPr lang="id-ID" dirty="0"/>
              <a:t>n </a:t>
            </a:r>
            <a:r>
              <a:rPr lang="en-GB" dirty="0" err="1"/>
              <a:t>kertas</a:t>
            </a:r>
            <a:r>
              <a:rPr lang="en-GB" dirty="0"/>
              <a:t> </a:t>
            </a:r>
            <a:r>
              <a:rPr lang="en-GB" dirty="0" err="1"/>
              <a:t>kosong</a:t>
            </a:r>
            <a:r>
              <a:rPr lang="en-GB" dirty="0"/>
              <a:t> </a:t>
            </a:r>
            <a:r>
              <a:rPr lang="en-GB" dirty="0" err="1"/>
              <a:t>biasa</a:t>
            </a:r>
            <a:r>
              <a:rPr lang="en-GB" dirty="0"/>
              <a:t>.</a:t>
            </a:r>
            <a:endParaRPr lang="id-ID"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Pengertian</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d-ID" dirty="0">
                <a:solidFill>
                  <a:schemeClr val="accent6">
                    <a:lumMod val="50000"/>
                  </a:schemeClr>
                </a:solidFill>
              </a:rPr>
              <a:t>Sejarah</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Metode</a:t>
            </a:r>
            <a:endParaRPr lang="en-US" dirty="0">
              <a:solidFill>
                <a:schemeClr val="accent6">
                  <a:lumMod val="50000"/>
                </a:schemeClr>
              </a:solidFill>
            </a:endParaRPr>
          </a:p>
        </p:txBody>
      </p:sp>
      <p:sp>
        <p:nvSpPr>
          <p:cNvPr id="11" name="Right Arrow 10">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30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id-ID" dirty="0"/>
              <a:t>Steganografi</a:t>
            </a:r>
            <a:endParaRPr lang="en-US" dirty="0"/>
          </a:p>
        </p:txBody>
      </p:sp>
      <p:sp>
        <p:nvSpPr>
          <p:cNvPr id="6" name="Content Placeholder 5"/>
          <p:cNvSpPr>
            <a:spLocks noGrp="1"/>
          </p:cNvSpPr>
          <p:nvPr>
            <p:ph idx="1"/>
          </p:nvPr>
        </p:nvSpPr>
        <p:spPr>
          <a:xfrm>
            <a:off x="2501152" y="1189174"/>
            <a:ext cx="9386047" cy="4983025"/>
          </a:xfrm>
        </p:spPr>
        <p:txBody>
          <a:bodyPr>
            <a:noAutofit/>
          </a:bodyPr>
          <a:lstStyle/>
          <a:p>
            <a:pPr marL="457200" indent="-457200" algn="just">
              <a:lnSpc>
                <a:spcPct val="100000"/>
              </a:lnSpc>
              <a:spcBef>
                <a:spcPts val="800"/>
              </a:spcBef>
              <a:buFont typeface="+mj-lt"/>
              <a:buAutoNum type="arabicPeriod" startAt="4"/>
            </a:pPr>
            <a:r>
              <a:rPr lang="it-IT" dirty="0"/>
              <a:t>Steganografi </a:t>
            </a:r>
            <a:r>
              <a:rPr lang="en-GB" dirty="0"/>
              <a:t>D</a:t>
            </a:r>
            <a:r>
              <a:rPr lang="id-ID" dirty="0"/>
              <a:t>igital</a:t>
            </a:r>
          </a:p>
          <a:p>
            <a:pPr marL="0" indent="0" algn="just">
              <a:buNone/>
            </a:pPr>
            <a:r>
              <a:rPr lang="id-ID" dirty="0"/>
              <a:t>	</a:t>
            </a:r>
            <a:r>
              <a:rPr lang="en-GB" dirty="0" err="1"/>
              <a:t>Sejalan</a:t>
            </a:r>
            <a:r>
              <a:rPr lang="en-GB" dirty="0"/>
              <a:t> </a:t>
            </a:r>
            <a:r>
              <a:rPr lang="en-GB" dirty="0" err="1"/>
              <a:t>dengan</a:t>
            </a:r>
            <a:r>
              <a:rPr lang="en-GB" dirty="0"/>
              <a:t> </a:t>
            </a:r>
            <a:r>
              <a:rPr lang="en-GB" dirty="0" err="1"/>
              <a:t>perkembangan</a:t>
            </a:r>
            <a:r>
              <a:rPr lang="en-GB" dirty="0"/>
              <a:t> </a:t>
            </a:r>
            <a:r>
              <a:rPr lang="en-GB" dirty="0" err="1"/>
              <a:t>maka</a:t>
            </a:r>
            <a:r>
              <a:rPr lang="en-GB" dirty="0"/>
              <a:t> </a:t>
            </a:r>
            <a:r>
              <a:rPr lang="en-GB" dirty="0" err="1"/>
              <a:t>konsep</a:t>
            </a:r>
            <a:r>
              <a:rPr lang="en-GB" dirty="0"/>
              <a:t> </a:t>
            </a:r>
            <a:r>
              <a:rPr lang="en-GB" dirty="0" err="1"/>
              <a:t>awal</a:t>
            </a:r>
            <a:r>
              <a:rPr lang="en-GB" dirty="0"/>
              <a:t> </a:t>
            </a:r>
            <a:r>
              <a:rPr lang="en-GB" dirty="0" err="1"/>
              <a:t>steganografi</a:t>
            </a:r>
            <a:r>
              <a:rPr lang="en-GB" dirty="0"/>
              <a:t> </a:t>
            </a:r>
            <a:r>
              <a:rPr lang="en-GB" dirty="0" err="1"/>
              <a:t>diimplementasikan</a:t>
            </a:r>
            <a:r>
              <a:rPr lang="id-ID" dirty="0"/>
              <a:t> </a:t>
            </a:r>
            <a:r>
              <a:rPr lang="en-GB" dirty="0"/>
              <a:t>pula </a:t>
            </a:r>
            <a:r>
              <a:rPr lang="en-GB" dirty="0" err="1"/>
              <a:t>dalam</a:t>
            </a:r>
            <a:r>
              <a:rPr lang="en-GB" dirty="0"/>
              <a:t> dunia </a:t>
            </a:r>
            <a:r>
              <a:rPr lang="en-GB" dirty="0" err="1"/>
              <a:t>komputer</a:t>
            </a:r>
            <a:r>
              <a:rPr lang="en-GB" dirty="0"/>
              <a:t>, yang </a:t>
            </a:r>
            <a:r>
              <a:rPr lang="en-GB" dirty="0" err="1"/>
              <a:t>kemudian</a:t>
            </a:r>
            <a:r>
              <a:rPr lang="en-GB" dirty="0"/>
              <a:t> </a:t>
            </a:r>
            <a:r>
              <a:rPr lang="en-GB" dirty="0" err="1"/>
              <a:t>dikenal</a:t>
            </a:r>
            <a:r>
              <a:rPr lang="en-GB" dirty="0"/>
              <a:t> </a:t>
            </a:r>
            <a:r>
              <a:rPr lang="en-GB" dirty="0" err="1"/>
              <a:t>dengan</a:t>
            </a:r>
            <a:r>
              <a:rPr lang="en-GB" dirty="0"/>
              <a:t> </a:t>
            </a:r>
            <a:r>
              <a:rPr lang="en-GB" dirty="0" err="1"/>
              <a:t>istilah</a:t>
            </a:r>
            <a:r>
              <a:rPr lang="en-GB" dirty="0"/>
              <a:t> </a:t>
            </a:r>
            <a:r>
              <a:rPr lang="en-GB" dirty="0" err="1"/>
              <a:t>steganografi</a:t>
            </a:r>
            <a:r>
              <a:rPr lang="id-ID" dirty="0"/>
              <a:t> </a:t>
            </a:r>
            <a:r>
              <a:rPr lang="en-GB" dirty="0"/>
              <a:t>digital.</a:t>
            </a:r>
            <a:r>
              <a:rPr lang="id-ID" dirty="0"/>
              <a:t> </a:t>
            </a:r>
            <a:r>
              <a:rPr lang="en-GB" dirty="0" err="1"/>
              <a:t>Terdapat</a:t>
            </a:r>
            <a:r>
              <a:rPr lang="en-GB" dirty="0"/>
              <a:t> </a:t>
            </a:r>
            <a:r>
              <a:rPr lang="en-GB" dirty="0" err="1"/>
              <a:t>dua</a:t>
            </a:r>
            <a:r>
              <a:rPr lang="en-GB" dirty="0"/>
              <a:t> </a:t>
            </a:r>
            <a:r>
              <a:rPr lang="en-GB" dirty="0" err="1"/>
              <a:t>tahapan</a:t>
            </a:r>
            <a:r>
              <a:rPr lang="en-GB" dirty="0"/>
              <a:t> </a:t>
            </a:r>
            <a:r>
              <a:rPr lang="en-GB" dirty="0" err="1"/>
              <a:t>umum</a:t>
            </a:r>
            <a:r>
              <a:rPr lang="en-GB" dirty="0"/>
              <a:t> </a:t>
            </a:r>
            <a:r>
              <a:rPr lang="en-GB" dirty="0" err="1"/>
              <a:t>dalam</a:t>
            </a:r>
            <a:r>
              <a:rPr lang="en-GB" dirty="0"/>
              <a:t> </a:t>
            </a:r>
            <a:r>
              <a:rPr lang="en-GB" dirty="0" err="1"/>
              <a:t>steganografi</a:t>
            </a:r>
            <a:r>
              <a:rPr lang="en-GB" dirty="0"/>
              <a:t> digital, </a:t>
            </a:r>
            <a:r>
              <a:rPr lang="en-GB" dirty="0" err="1"/>
              <a:t>yaitu</a:t>
            </a:r>
            <a:r>
              <a:rPr lang="id-ID" dirty="0"/>
              <a:t> </a:t>
            </a:r>
            <a:r>
              <a:rPr lang="en-GB" dirty="0"/>
              <a:t>proses embedding </a:t>
            </a:r>
            <a:r>
              <a:rPr lang="en-GB" dirty="0" err="1"/>
              <a:t>atau</a:t>
            </a:r>
            <a:r>
              <a:rPr lang="en-GB" dirty="0"/>
              <a:t> encoding (</a:t>
            </a:r>
            <a:r>
              <a:rPr lang="en-GB" dirty="0" err="1"/>
              <a:t>penyisipan</a:t>
            </a:r>
            <a:r>
              <a:rPr lang="en-GB" dirty="0"/>
              <a:t>) dan proses extracting </a:t>
            </a:r>
            <a:r>
              <a:rPr lang="en-GB" dirty="0" err="1"/>
              <a:t>atau</a:t>
            </a:r>
            <a:r>
              <a:rPr lang="en-GB" dirty="0"/>
              <a:t> decoding</a:t>
            </a:r>
            <a:r>
              <a:rPr lang="id-ID" dirty="0"/>
              <a:t> </a:t>
            </a:r>
            <a:r>
              <a:rPr lang="en-GB" dirty="0"/>
              <a:t>(</a:t>
            </a:r>
            <a:r>
              <a:rPr lang="en-GB" dirty="0" err="1"/>
              <a:t>pemekaran</a:t>
            </a:r>
            <a:r>
              <a:rPr lang="en-GB" dirty="0"/>
              <a:t> </a:t>
            </a:r>
            <a:r>
              <a:rPr lang="en-GB" dirty="0" err="1"/>
              <a:t>atau</a:t>
            </a:r>
            <a:r>
              <a:rPr lang="en-GB" dirty="0"/>
              <a:t> </a:t>
            </a:r>
            <a:r>
              <a:rPr lang="en-GB" dirty="0" err="1"/>
              <a:t>pengungkapan</a:t>
            </a:r>
            <a:r>
              <a:rPr lang="en-GB" dirty="0"/>
              <a:t> </a:t>
            </a:r>
            <a:r>
              <a:rPr lang="en-GB" dirty="0" err="1"/>
              <a:t>kembali</a:t>
            </a:r>
            <a:r>
              <a:rPr lang="en-GB" dirty="0"/>
              <a:t> (reveal)). Hasil yang </a:t>
            </a:r>
            <a:r>
              <a:rPr lang="en-GB" dirty="0" err="1"/>
              <a:t>didapat</a:t>
            </a:r>
            <a:r>
              <a:rPr lang="id-ID" dirty="0"/>
              <a:t> </a:t>
            </a:r>
            <a:r>
              <a:rPr lang="en-GB" dirty="0" err="1"/>
              <a:t>setelah</a:t>
            </a:r>
            <a:r>
              <a:rPr lang="en-GB" dirty="0"/>
              <a:t> proses embedding </a:t>
            </a:r>
            <a:r>
              <a:rPr lang="en-GB" dirty="0" err="1"/>
              <a:t>atau</a:t>
            </a:r>
            <a:r>
              <a:rPr lang="en-GB" dirty="0"/>
              <a:t> encoding </a:t>
            </a:r>
            <a:r>
              <a:rPr lang="en-GB" dirty="0" err="1"/>
              <a:t>disebut</a:t>
            </a:r>
            <a:r>
              <a:rPr lang="en-GB" dirty="0"/>
              <a:t> </a:t>
            </a:r>
            <a:r>
              <a:rPr lang="en-GB" dirty="0" err="1"/>
              <a:t>stego</a:t>
            </a:r>
            <a:r>
              <a:rPr lang="en-GB" dirty="0"/>
              <a:t> object (</a:t>
            </a:r>
            <a:r>
              <a:rPr lang="en-GB" dirty="0" err="1"/>
              <a:t>apabila</a:t>
            </a:r>
            <a:r>
              <a:rPr lang="en-GB" dirty="0"/>
              <a:t> media</a:t>
            </a:r>
            <a:r>
              <a:rPr lang="id-ID" dirty="0"/>
              <a:t> </a:t>
            </a:r>
            <a:r>
              <a:rPr lang="en-GB" dirty="0" err="1"/>
              <a:t>penampung</a:t>
            </a:r>
            <a:r>
              <a:rPr lang="en-GB" dirty="0"/>
              <a:t> </a:t>
            </a:r>
            <a:r>
              <a:rPr lang="en-GB" dirty="0" err="1"/>
              <a:t>hanya</a:t>
            </a:r>
            <a:r>
              <a:rPr lang="en-GB" dirty="0"/>
              <a:t> </a:t>
            </a:r>
            <a:r>
              <a:rPr lang="en-GB" dirty="0" err="1"/>
              <a:t>berupa</a:t>
            </a:r>
            <a:r>
              <a:rPr lang="en-GB" dirty="0"/>
              <a:t> data </a:t>
            </a:r>
            <a:r>
              <a:rPr lang="en-GB" dirty="0" err="1"/>
              <a:t>citra</a:t>
            </a:r>
            <a:r>
              <a:rPr lang="en-GB" dirty="0"/>
              <a:t> </a:t>
            </a:r>
            <a:r>
              <a:rPr lang="en-GB" dirty="0" err="1"/>
              <a:t>maka</a:t>
            </a:r>
            <a:r>
              <a:rPr lang="en-GB" dirty="0"/>
              <a:t> </a:t>
            </a:r>
            <a:r>
              <a:rPr lang="en-GB" dirty="0" err="1"/>
              <a:t>disebut</a:t>
            </a:r>
            <a:r>
              <a:rPr lang="en-GB" dirty="0"/>
              <a:t> </a:t>
            </a:r>
            <a:r>
              <a:rPr lang="en-GB" dirty="0" err="1"/>
              <a:t>stego</a:t>
            </a:r>
            <a:r>
              <a:rPr lang="en-GB" dirty="0"/>
              <a:t> image) [18].</a:t>
            </a:r>
            <a:endParaRPr lang="id-ID"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Pengertian</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id-ID" dirty="0">
                <a:solidFill>
                  <a:schemeClr val="accent6">
                    <a:lumMod val="50000"/>
                  </a:schemeClr>
                </a:solidFill>
              </a:rPr>
              <a:t>Sejarah</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id-ID" dirty="0">
                <a:solidFill>
                  <a:schemeClr val="accent6">
                    <a:lumMod val="50000"/>
                  </a:schemeClr>
                </a:solidFill>
              </a:rPr>
              <a:t>Metode</a:t>
            </a:r>
            <a:endParaRPr lang="en-US" dirty="0">
              <a:solidFill>
                <a:schemeClr val="accent6">
                  <a:lumMod val="50000"/>
                </a:schemeClr>
              </a:solidFill>
            </a:endParaRPr>
          </a:p>
        </p:txBody>
      </p:sp>
      <p:sp>
        <p:nvSpPr>
          <p:cNvPr id="11" name="Right Arrow 10">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45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a:hlinkClick r:id="rId3" action="ppaction://hlinksldjump"/>
              </a:rPr>
              <a:t>Bab I </a:t>
            </a:r>
            <a:r>
              <a:rPr lang="id-ID" sz="2800" dirty="0">
                <a:hlinkClick r:id="rId3" action="ppaction://hlinksldjump"/>
              </a:rPr>
              <a:t>Latar Belakang</a:t>
            </a:r>
            <a:endParaRPr lang="en-US" sz="2800" dirty="0"/>
          </a:p>
          <a:p>
            <a:r>
              <a:rPr lang="en-ID" sz="2800" dirty="0">
                <a:hlinkClick r:id="rId4" action="ppaction://hlinksldjump"/>
              </a:rPr>
              <a:t>Bab II </a:t>
            </a:r>
            <a:r>
              <a:rPr lang="id-ID" sz="2800" b="1" dirty="0">
                <a:hlinkClick r:id="rId4" action="ppaction://hlinksldjump"/>
              </a:rPr>
              <a:t>Landasan Teori</a:t>
            </a:r>
            <a:endParaRPr lang="en-ID" sz="2800" b="1" dirty="0"/>
          </a:p>
          <a:p>
            <a:r>
              <a:rPr lang="en-ID" sz="2800" b="1" dirty="0">
                <a:hlinkClick r:id="rId5" action="ppaction://hlinksldjump"/>
              </a:rPr>
              <a:t>Bab III </a:t>
            </a:r>
            <a:r>
              <a:rPr lang="id-ID" sz="2800" b="1" dirty="0">
                <a:hlinkClick r:id="rId5" action="ppaction://hlinksldjump"/>
              </a:rPr>
              <a:t>Hasil dan Pembahasan</a:t>
            </a:r>
            <a:endParaRPr lang="en-ID" sz="2800" b="1"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78339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en-ID" dirty="0" err="1"/>
              <a:t>Kementerian</a:t>
            </a:r>
            <a:r>
              <a:rPr lang="en-ID" dirty="0"/>
              <a:t> </a:t>
            </a:r>
            <a:r>
              <a:rPr lang="en-ID" dirty="0" err="1"/>
              <a:t>Komunikasi</a:t>
            </a:r>
            <a:r>
              <a:rPr lang="en-ID" dirty="0"/>
              <a:t> </a:t>
            </a:r>
            <a:r>
              <a:rPr lang="en-ID" dirty="0" err="1"/>
              <a:t>dan</a:t>
            </a:r>
            <a:r>
              <a:rPr lang="en-ID" dirty="0"/>
              <a:t> </a:t>
            </a:r>
            <a:r>
              <a:rPr lang="en-ID" dirty="0" err="1"/>
              <a:t>Informatika</a:t>
            </a:r>
            <a:endParaRPr lang="en-US" dirty="0"/>
          </a:p>
        </p:txBody>
      </p:sp>
      <p:sp>
        <p:nvSpPr>
          <p:cNvPr id="6" name="Content Placeholder 5"/>
          <p:cNvSpPr>
            <a:spLocks noGrp="1"/>
          </p:cNvSpPr>
          <p:nvPr>
            <p:ph idx="1"/>
          </p:nvPr>
        </p:nvSpPr>
        <p:spPr>
          <a:xfrm>
            <a:off x="2501152" y="1189174"/>
            <a:ext cx="9386047" cy="4983025"/>
          </a:xfrm>
        </p:spPr>
        <p:txBody>
          <a:bodyPr>
            <a:normAutofit fontScale="92500" lnSpcReduction="10000"/>
          </a:bodyPr>
          <a:lstStyle/>
          <a:p>
            <a:pPr marL="0" indent="0">
              <a:lnSpc>
                <a:spcPct val="110000"/>
              </a:lnSpc>
              <a:spcBef>
                <a:spcPts val="800"/>
              </a:spcBef>
              <a:buNone/>
            </a:pPr>
            <a:r>
              <a:rPr lang="id-ID" dirty="0"/>
              <a:t>Tugas:</a:t>
            </a:r>
            <a:endParaRPr lang="en-US" dirty="0"/>
          </a:p>
          <a:p>
            <a:pPr marL="0" indent="0">
              <a:lnSpc>
                <a:spcPct val="110000"/>
              </a:lnSpc>
              <a:spcBef>
                <a:spcPts val="800"/>
              </a:spcBef>
              <a:buNone/>
            </a:pPr>
            <a:r>
              <a:rPr lang="en-AU" dirty="0" err="1"/>
              <a:t>Kementerian</a:t>
            </a:r>
            <a:r>
              <a:rPr lang="en-AU" dirty="0"/>
              <a:t> </a:t>
            </a:r>
            <a:r>
              <a:rPr lang="en-AU" dirty="0" err="1"/>
              <a:t>Komunikasi</a:t>
            </a:r>
            <a:r>
              <a:rPr lang="en-AU" dirty="0"/>
              <a:t> </a:t>
            </a:r>
            <a:r>
              <a:rPr lang="en-AU" dirty="0" err="1"/>
              <a:t>dan</a:t>
            </a:r>
            <a:r>
              <a:rPr lang="en-AU" dirty="0"/>
              <a:t> </a:t>
            </a:r>
            <a:r>
              <a:rPr lang="en-AU" dirty="0" err="1"/>
              <a:t>Informatika</a:t>
            </a:r>
            <a:r>
              <a:rPr lang="en-AU" dirty="0"/>
              <a:t> </a:t>
            </a:r>
            <a:r>
              <a:rPr lang="en-AU" dirty="0" err="1"/>
              <a:t>mempunyai</a:t>
            </a:r>
            <a:r>
              <a:rPr lang="en-AU" dirty="0"/>
              <a:t> </a:t>
            </a:r>
            <a:r>
              <a:rPr lang="en-AU" dirty="0" err="1"/>
              <a:t>tugas</a:t>
            </a:r>
            <a:r>
              <a:rPr lang="en-AU" dirty="0"/>
              <a:t> </a:t>
            </a:r>
            <a:r>
              <a:rPr lang="en-AU" dirty="0" err="1"/>
              <a:t>menyelenggarakan</a:t>
            </a:r>
            <a:r>
              <a:rPr lang="en-AU" dirty="0"/>
              <a:t> </a:t>
            </a:r>
            <a:r>
              <a:rPr lang="en-AU" dirty="0" err="1"/>
              <a:t>urusan</a:t>
            </a:r>
            <a:r>
              <a:rPr lang="en-AU" dirty="0"/>
              <a:t> </a:t>
            </a:r>
            <a:r>
              <a:rPr lang="en-AU" dirty="0" err="1"/>
              <a:t>pemerintahan</a:t>
            </a:r>
            <a:r>
              <a:rPr lang="en-AU" dirty="0"/>
              <a:t> di </a:t>
            </a:r>
            <a:r>
              <a:rPr lang="en-AU" dirty="0" err="1"/>
              <a:t>bidang</a:t>
            </a:r>
            <a:r>
              <a:rPr lang="en-AU" dirty="0"/>
              <a:t> </a:t>
            </a:r>
            <a:r>
              <a:rPr lang="en-AU" dirty="0" err="1"/>
              <a:t>komunikasi</a:t>
            </a:r>
            <a:r>
              <a:rPr lang="en-AU" dirty="0"/>
              <a:t> </a:t>
            </a:r>
            <a:r>
              <a:rPr lang="en-AU" dirty="0" err="1"/>
              <a:t>dan</a:t>
            </a:r>
            <a:r>
              <a:rPr lang="en-AU" dirty="0"/>
              <a:t> </a:t>
            </a:r>
            <a:r>
              <a:rPr lang="en-AU" dirty="0" err="1"/>
              <a:t>informatika</a:t>
            </a:r>
            <a:r>
              <a:rPr lang="en-AU" dirty="0"/>
              <a:t> </a:t>
            </a:r>
            <a:r>
              <a:rPr lang="en-AU" dirty="0" err="1"/>
              <a:t>untuk</a:t>
            </a:r>
            <a:r>
              <a:rPr lang="en-AU" dirty="0"/>
              <a:t> </a:t>
            </a:r>
            <a:r>
              <a:rPr lang="en-AU" dirty="0" err="1"/>
              <a:t>membantu</a:t>
            </a:r>
            <a:r>
              <a:rPr lang="en-AU" dirty="0"/>
              <a:t> </a:t>
            </a:r>
            <a:r>
              <a:rPr lang="en-AU" dirty="0" err="1"/>
              <a:t>Presiden</a:t>
            </a:r>
            <a:r>
              <a:rPr lang="en-AU" dirty="0"/>
              <a:t> </a:t>
            </a:r>
            <a:r>
              <a:rPr lang="en-AU" dirty="0" err="1"/>
              <a:t>dalam</a:t>
            </a:r>
            <a:r>
              <a:rPr lang="en-AU" dirty="0"/>
              <a:t> </a:t>
            </a:r>
            <a:r>
              <a:rPr lang="en-AU" dirty="0" err="1"/>
              <a:t>menyelenggarakan</a:t>
            </a:r>
            <a:r>
              <a:rPr lang="en-AU" dirty="0"/>
              <a:t> </a:t>
            </a:r>
            <a:r>
              <a:rPr lang="en-AU" dirty="0" err="1"/>
              <a:t>pemerintahan</a:t>
            </a:r>
            <a:r>
              <a:rPr lang="en-AU" dirty="0"/>
              <a:t> </a:t>
            </a:r>
            <a:r>
              <a:rPr lang="en-AU" dirty="0" err="1"/>
              <a:t>negara</a:t>
            </a:r>
            <a:r>
              <a:rPr lang="en-AU" dirty="0"/>
              <a:t>.</a:t>
            </a:r>
          </a:p>
          <a:p>
            <a:pPr marL="0" indent="0">
              <a:lnSpc>
                <a:spcPct val="110000"/>
              </a:lnSpc>
              <a:spcBef>
                <a:spcPts val="800"/>
              </a:spcBef>
              <a:buNone/>
            </a:pPr>
            <a:r>
              <a:rPr lang="en-AU" dirty="0" err="1"/>
              <a:t>Fungsi</a:t>
            </a:r>
            <a:r>
              <a:rPr lang="en-AU" dirty="0"/>
              <a:t>:</a:t>
            </a:r>
            <a:endParaRPr lang="en-US" dirty="0"/>
          </a:p>
          <a:p>
            <a:pPr marL="457200" lvl="0" indent="-457200" algn="just">
              <a:lnSpc>
                <a:spcPct val="110000"/>
              </a:lnSpc>
              <a:spcBef>
                <a:spcPts val="800"/>
              </a:spcBef>
              <a:buFont typeface="+mj-lt"/>
              <a:buAutoNum type="arabicPeriod"/>
            </a:pPr>
            <a:r>
              <a:rPr lang="en-AU" dirty="0" err="1"/>
              <a:t>Perumusan</a:t>
            </a:r>
            <a:r>
              <a:rPr lang="en-AU" dirty="0"/>
              <a:t> </a:t>
            </a:r>
            <a:r>
              <a:rPr lang="en-AU" dirty="0" err="1"/>
              <a:t>dan</a:t>
            </a:r>
            <a:r>
              <a:rPr lang="en-AU" dirty="0"/>
              <a:t> </a:t>
            </a:r>
            <a:r>
              <a:rPr lang="en-AU" dirty="0" err="1"/>
              <a:t>penetapan</a:t>
            </a:r>
            <a:r>
              <a:rPr lang="en-AU" dirty="0"/>
              <a:t> </a:t>
            </a:r>
            <a:r>
              <a:rPr lang="en-AU" dirty="0" err="1"/>
              <a:t>kebijakan</a:t>
            </a:r>
            <a:r>
              <a:rPr lang="en-AU" dirty="0"/>
              <a:t> di </a:t>
            </a:r>
            <a:r>
              <a:rPr lang="en-AU" dirty="0" err="1"/>
              <a:t>bidang</a:t>
            </a:r>
            <a:r>
              <a:rPr lang="en-AU" dirty="0"/>
              <a:t> </a:t>
            </a:r>
            <a:r>
              <a:rPr lang="en-AU" dirty="0" err="1"/>
              <a:t>pengelolaan</a:t>
            </a:r>
            <a:r>
              <a:rPr lang="en-AU" dirty="0"/>
              <a:t> </a:t>
            </a:r>
            <a:r>
              <a:rPr lang="en-AU" dirty="0" err="1"/>
              <a:t>sumber</a:t>
            </a:r>
            <a:r>
              <a:rPr lang="en-AU" dirty="0"/>
              <a:t> </a:t>
            </a:r>
            <a:r>
              <a:rPr lang="en-AU" dirty="0" err="1"/>
              <a:t>daya</a:t>
            </a:r>
            <a:r>
              <a:rPr lang="en-AU" dirty="0"/>
              <a:t> </a:t>
            </a:r>
            <a:r>
              <a:rPr lang="en-AU" dirty="0" err="1"/>
              <a:t>dan</a:t>
            </a:r>
            <a:r>
              <a:rPr lang="en-AU" dirty="0"/>
              <a:t> </a:t>
            </a:r>
            <a:r>
              <a:rPr lang="en-AU" dirty="0" err="1"/>
              <a:t>perangkat</a:t>
            </a:r>
            <a:r>
              <a:rPr lang="en-AU" dirty="0"/>
              <a:t> </a:t>
            </a:r>
            <a:r>
              <a:rPr lang="en-AU" dirty="0" err="1"/>
              <a:t>pos</a:t>
            </a:r>
            <a:r>
              <a:rPr lang="en-AU" dirty="0"/>
              <a:t> </a:t>
            </a:r>
            <a:r>
              <a:rPr lang="en-AU" dirty="0" err="1"/>
              <a:t>dan</a:t>
            </a:r>
            <a:r>
              <a:rPr lang="en-AU" dirty="0"/>
              <a:t> </a:t>
            </a:r>
            <a:r>
              <a:rPr lang="en-AU" dirty="0" err="1"/>
              <a:t>informatika</a:t>
            </a:r>
            <a:r>
              <a:rPr lang="en-AU" dirty="0"/>
              <a:t>, </a:t>
            </a:r>
            <a:r>
              <a:rPr lang="en-AU" dirty="0" err="1"/>
              <a:t>penyelenggaraan</a:t>
            </a:r>
            <a:r>
              <a:rPr lang="en-AU" dirty="0"/>
              <a:t> </a:t>
            </a:r>
            <a:r>
              <a:rPr lang="en-AU" dirty="0" err="1"/>
              <a:t>pos</a:t>
            </a:r>
            <a:r>
              <a:rPr lang="en-AU" dirty="0"/>
              <a:t> </a:t>
            </a:r>
            <a:r>
              <a:rPr lang="en-AU" dirty="0" err="1"/>
              <a:t>dan</a:t>
            </a:r>
            <a:r>
              <a:rPr lang="en-AU" dirty="0"/>
              <a:t> </a:t>
            </a:r>
            <a:r>
              <a:rPr lang="en-AU" dirty="0" err="1"/>
              <a:t>informatika</a:t>
            </a:r>
            <a:r>
              <a:rPr lang="en-AU" dirty="0"/>
              <a:t>, </a:t>
            </a:r>
            <a:r>
              <a:rPr lang="en-AU" dirty="0" err="1"/>
              <a:t>penatakelolaan</a:t>
            </a:r>
            <a:r>
              <a:rPr lang="en-AU" dirty="0"/>
              <a:t> </a:t>
            </a:r>
            <a:r>
              <a:rPr lang="en-AU" dirty="0" err="1"/>
              <a:t>aplikasi</a:t>
            </a:r>
            <a:r>
              <a:rPr lang="en-AU" dirty="0"/>
              <a:t> </a:t>
            </a:r>
            <a:r>
              <a:rPr lang="en-AU" dirty="0" err="1"/>
              <a:t>informatika</a:t>
            </a:r>
            <a:r>
              <a:rPr lang="en-AU" dirty="0"/>
              <a:t>, </a:t>
            </a:r>
            <a:r>
              <a:rPr lang="en-AU" dirty="0" err="1"/>
              <a:t>pengelolaan</a:t>
            </a:r>
            <a:r>
              <a:rPr lang="en-AU" dirty="0"/>
              <a:t> </a:t>
            </a:r>
            <a:r>
              <a:rPr lang="en-AU" dirty="0" err="1"/>
              <a:t>informasi</a:t>
            </a:r>
            <a:r>
              <a:rPr lang="en-AU" dirty="0"/>
              <a:t> </a:t>
            </a:r>
            <a:r>
              <a:rPr lang="en-AU" dirty="0" err="1"/>
              <a:t>dan</a:t>
            </a:r>
            <a:r>
              <a:rPr lang="en-AU" dirty="0"/>
              <a:t> </a:t>
            </a:r>
            <a:r>
              <a:rPr lang="en-AU" dirty="0" err="1"/>
              <a:t>komunikasi</a:t>
            </a:r>
            <a:r>
              <a:rPr lang="en-AU" dirty="0"/>
              <a:t> </a:t>
            </a:r>
            <a:r>
              <a:rPr lang="en-AU" dirty="0" err="1"/>
              <a:t>publik</a:t>
            </a:r>
            <a:r>
              <a:rPr lang="en-AU" dirty="0"/>
              <a:t>;</a:t>
            </a:r>
            <a:endParaRPr lang="en-US" dirty="0"/>
          </a:p>
          <a:p>
            <a:pPr marL="457200" lvl="0" indent="-457200" algn="just">
              <a:lnSpc>
                <a:spcPct val="110000"/>
              </a:lnSpc>
              <a:spcBef>
                <a:spcPts val="800"/>
              </a:spcBef>
              <a:buFont typeface="+mj-lt"/>
              <a:buAutoNum type="arabicPeriod"/>
            </a:pPr>
            <a:r>
              <a:rPr lang="en-AU" dirty="0" err="1"/>
              <a:t>Pelaksanaan</a:t>
            </a:r>
            <a:r>
              <a:rPr lang="en-AU" dirty="0"/>
              <a:t> </a:t>
            </a:r>
            <a:r>
              <a:rPr lang="en-AU" dirty="0" err="1"/>
              <a:t>kebijakan</a:t>
            </a:r>
            <a:r>
              <a:rPr lang="en-AU" dirty="0"/>
              <a:t> di </a:t>
            </a:r>
            <a:r>
              <a:rPr lang="en-AU" dirty="0" err="1"/>
              <a:t>bidang</a:t>
            </a:r>
            <a:r>
              <a:rPr lang="en-AU" dirty="0"/>
              <a:t> </a:t>
            </a:r>
            <a:r>
              <a:rPr lang="en-AU" dirty="0" err="1"/>
              <a:t>pengelolaan</a:t>
            </a:r>
            <a:r>
              <a:rPr lang="en-AU" dirty="0"/>
              <a:t> </a:t>
            </a:r>
            <a:r>
              <a:rPr lang="en-AU" dirty="0" err="1"/>
              <a:t>sumber</a:t>
            </a:r>
            <a:r>
              <a:rPr lang="en-AU" dirty="0"/>
              <a:t> </a:t>
            </a:r>
            <a:r>
              <a:rPr lang="en-AU" dirty="0" err="1"/>
              <a:t>daya</a:t>
            </a:r>
            <a:r>
              <a:rPr lang="en-AU" dirty="0"/>
              <a:t> </a:t>
            </a:r>
            <a:r>
              <a:rPr lang="en-AU" dirty="0" err="1"/>
              <a:t>dan</a:t>
            </a:r>
            <a:r>
              <a:rPr lang="en-AU" dirty="0"/>
              <a:t> </a:t>
            </a:r>
            <a:r>
              <a:rPr lang="en-AU" dirty="0" err="1"/>
              <a:t>perangkat</a:t>
            </a:r>
            <a:r>
              <a:rPr lang="en-AU" dirty="0"/>
              <a:t> </a:t>
            </a:r>
            <a:r>
              <a:rPr lang="en-AU" dirty="0" err="1"/>
              <a:t>pos</a:t>
            </a:r>
            <a:r>
              <a:rPr lang="en-AU" dirty="0"/>
              <a:t> </a:t>
            </a:r>
            <a:r>
              <a:rPr lang="en-AU" dirty="0" err="1"/>
              <a:t>dan</a:t>
            </a:r>
            <a:r>
              <a:rPr lang="en-AU" dirty="0"/>
              <a:t> </a:t>
            </a:r>
            <a:r>
              <a:rPr lang="en-AU" dirty="0" err="1"/>
              <a:t>informatika</a:t>
            </a:r>
            <a:r>
              <a:rPr lang="en-AU" dirty="0"/>
              <a:t>, </a:t>
            </a:r>
            <a:r>
              <a:rPr lang="en-AU" dirty="0" err="1"/>
              <a:t>penyelenggaraan</a:t>
            </a:r>
            <a:r>
              <a:rPr lang="en-AU" dirty="0"/>
              <a:t> </a:t>
            </a:r>
            <a:r>
              <a:rPr lang="en-AU" dirty="0" err="1"/>
              <a:t>pos</a:t>
            </a:r>
            <a:r>
              <a:rPr lang="en-AU" dirty="0"/>
              <a:t> </a:t>
            </a:r>
            <a:r>
              <a:rPr lang="en-AU" dirty="0" err="1"/>
              <a:t>dan</a:t>
            </a:r>
            <a:r>
              <a:rPr lang="en-AU" dirty="0"/>
              <a:t> </a:t>
            </a:r>
            <a:r>
              <a:rPr lang="en-AU" dirty="0" err="1"/>
              <a:t>informatika</a:t>
            </a:r>
            <a:r>
              <a:rPr lang="en-AU" dirty="0"/>
              <a:t>, </a:t>
            </a:r>
            <a:r>
              <a:rPr lang="en-AU" dirty="0" err="1"/>
              <a:t>penatakelolaan</a:t>
            </a:r>
            <a:r>
              <a:rPr lang="en-AU" dirty="0"/>
              <a:t> </a:t>
            </a:r>
            <a:r>
              <a:rPr lang="en-AU" dirty="0" err="1"/>
              <a:t>aplikasi</a:t>
            </a:r>
            <a:r>
              <a:rPr lang="en-AU" dirty="0"/>
              <a:t> </a:t>
            </a:r>
            <a:r>
              <a:rPr lang="en-AU" dirty="0" err="1"/>
              <a:t>informatika</a:t>
            </a:r>
            <a:r>
              <a:rPr lang="en-AU" dirty="0"/>
              <a:t>, </a:t>
            </a:r>
            <a:r>
              <a:rPr lang="en-AU" dirty="0" err="1"/>
              <a:t>pengelolaan</a:t>
            </a:r>
            <a:r>
              <a:rPr lang="en-AU" dirty="0"/>
              <a:t> </a:t>
            </a:r>
            <a:r>
              <a:rPr lang="en-AU" dirty="0" err="1"/>
              <a:t>informasi</a:t>
            </a:r>
            <a:r>
              <a:rPr lang="en-AU" dirty="0"/>
              <a:t> </a:t>
            </a:r>
            <a:r>
              <a:rPr lang="en-AU" dirty="0" err="1"/>
              <a:t>dan</a:t>
            </a:r>
            <a:r>
              <a:rPr lang="en-AU" dirty="0"/>
              <a:t> </a:t>
            </a:r>
            <a:r>
              <a:rPr lang="en-AU" dirty="0" err="1"/>
              <a:t>komunikasi</a:t>
            </a:r>
            <a:r>
              <a:rPr lang="en-AU" dirty="0"/>
              <a:t> </a:t>
            </a:r>
            <a:r>
              <a:rPr lang="en-AU" dirty="0" err="1"/>
              <a:t>publik</a:t>
            </a:r>
            <a:r>
              <a:rPr lang="en-AU" dirty="0"/>
              <a:t>; </a:t>
            </a:r>
            <a:endParaRPr lang="en-US" dirty="0"/>
          </a:p>
          <a:p>
            <a:pPr marL="457200" lvl="0" indent="-457200" algn="just">
              <a:lnSpc>
                <a:spcPct val="110000"/>
              </a:lnSpc>
              <a:spcBef>
                <a:spcPts val="800"/>
              </a:spcBef>
              <a:buFont typeface="+mj-lt"/>
              <a:buAutoNum type="arabicPeriod"/>
            </a:pPr>
            <a:r>
              <a:rPr lang="en-AU" dirty="0" err="1"/>
              <a:t>Pelaksanaan</a:t>
            </a:r>
            <a:r>
              <a:rPr lang="en-AU" dirty="0"/>
              <a:t> </a:t>
            </a:r>
            <a:r>
              <a:rPr lang="en-AU" dirty="0" err="1"/>
              <a:t>bimbingan</a:t>
            </a:r>
            <a:r>
              <a:rPr lang="en-AU" dirty="0"/>
              <a:t> </a:t>
            </a:r>
            <a:r>
              <a:rPr lang="en-AU" dirty="0" err="1"/>
              <a:t>teknis</a:t>
            </a:r>
            <a:r>
              <a:rPr lang="en-AU" dirty="0"/>
              <a:t> </a:t>
            </a:r>
            <a:r>
              <a:rPr lang="en-AU" dirty="0" err="1"/>
              <a:t>dan</a:t>
            </a:r>
            <a:r>
              <a:rPr lang="en-AU" dirty="0"/>
              <a:t> </a:t>
            </a:r>
            <a:r>
              <a:rPr lang="en-AU" dirty="0" err="1"/>
              <a:t>supervisi</a:t>
            </a:r>
            <a:r>
              <a:rPr lang="en-AU" dirty="0"/>
              <a:t> </a:t>
            </a:r>
            <a:r>
              <a:rPr lang="en-AU" dirty="0" err="1"/>
              <a:t>atas</a:t>
            </a:r>
            <a:r>
              <a:rPr lang="en-AU" dirty="0"/>
              <a:t> </a:t>
            </a:r>
            <a:r>
              <a:rPr lang="en-AU" dirty="0" err="1"/>
              <a:t>pelaksanaan</a:t>
            </a:r>
            <a:r>
              <a:rPr lang="en-AU" dirty="0"/>
              <a:t> </a:t>
            </a:r>
            <a:r>
              <a:rPr lang="en-AU" dirty="0" err="1"/>
              <a:t>pengelolaan</a:t>
            </a:r>
            <a:r>
              <a:rPr lang="en-AU" dirty="0"/>
              <a:t> </a:t>
            </a:r>
            <a:r>
              <a:rPr lang="en-AU" dirty="0" err="1"/>
              <a:t>sumber</a:t>
            </a:r>
            <a:r>
              <a:rPr lang="en-AU" dirty="0"/>
              <a:t> </a:t>
            </a:r>
            <a:r>
              <a:rPr lang="en-AU" dirty="0" err="1"/>
              <a:t>daya</a:t>
            </a:r>
            <a:r>
              <a:rPr lang="en-AU" dirty="0"/>
              <a:t> </a:t>
            </a:r>
            <a:r>
              <a:rPr lang="en-AU" dirty="0" err="1"/>
              <a:t>dan</a:t>
            </a:r>
            <a:r>
              <a:rPr lang="en-AU" dirty="0"/>
              <a:t> </a:t>
            </a:r>
            <a:r>
              <a:rPr lang="en-AU" dirty="0" err="1"/>
              <a:t>perangkat</a:t>
            </a:r>
            <a:r>
              <a:rPr lang="en-AU" dirty="0"/>
              <a:t> </a:t>
            </a:r>
            <a:r>
              <a:rPr lang="en-AU" dirty="0" err="1"/>
              <a:t>pos</a:t>
            </a:r>
            <a:r>
              <a:rPr lang="en-AU" dirty="0"/>
              <a:t> </a:t>
            </a:r>
            <a:r>
              <a:rPr lang="en-AU" dirty="0" err="1"/>
              <a:t>dan</a:t>
            </a:r>
            <a:r>
              <a:rPr lang="en-AU" dirty="0"/>
              <a:t> </a:t>
            </a:r>
            <a:r>
              <a:rPr lang="en-AU" dirty="0" err="1"/>
              <a:t>informatika</a:t>
            </a:r>
            <a:r>
              <a:rPr lang="en-AU" dirty="0"/>
              <a:t>, </a:t>
            </a:r>
            <a:r>
              <a:rPr lang="en-AU" dirty="0" err="1"/>
              <a:t>penyelenggaraan</a:t>
            </a:r>
            <a:r>
              <a:rPr lang="en-AU" dirty="0"/>
              <a:t> </a:t>
            </a:r>
            <a:r>
              <a:rPr lang="en-AU" dirty="0" err="1"/>
              <a:t>pos</a:t>
            </a:r>
            <a:r>
              <a:rPr lang="en-AU" dirty="0"/>
              <a:t> </a:t>
            </a:r>
            <a:r>
              <a:rPr lang="en-AU" dirty="0" err="1"/>
              <a:t>dan</a:t>
            </a:r>
            <a:r>
              <a:rPr lang="en-AU" dirty="0"/>
              <a:t> </a:t>
            </a:r>
            <a:r>
              <a:rPr lang="en-AU" dirty="0" err="1"/>
              <a:t>informatika</a:t>
            </a:r>
            <a:r>
              <a:rPr lang="en-AU" dirty="0"/>
              <a:t>, </a:t>
            </a:r>
            <a:r>
              <a:rPr lang="en-AU" dirty="0" err="1"/>
              <a:t>penatakelolaan</a:t>
            </a:r>
            <a:r>
              <a:rPr lang="en-AU" dirty="0"/>
              <a:t> </a:t>
            </a:r>
            <a:r>
              <a:rPr lang="en-AU" dirty="0" err="1"/>
              <a:t>aplikasi</a:t>
            </a:r>
            <a:r>
              <a:rPr lang="en-AU" dirty="0"/>
              <a:t> </a:t>
            </a:r>
            <a:r>
              <a:rPr lang="en-AU" dirty="0" err="1"/>
              <a:t>informatika</a:t>
            </a:r>
            <a:r>
              <a:rPr lang="en-AU" dirty="0"/>
              <a:t>, </a:t>
            </a:r>
            <a:r>
              <a:rPr lang="en-AU" dirty="0" err="1"/>
              <a:t>pengelolaan</a:t>
            </a:r>
            <a:r>
              <a:rPr lang="en-AU" dirty="0"/>
              <a:t> </a:t>
            </a:r>
            <a:r>
              <a:rPr lang="en-AU" dirty="0" err="1"/>
              <a:t>informasi</a:t>
            </a:r>
            <a:r>
              <a:rPr lang="en-AU" dirty="0"/>
              <a:t> </a:t>
            </a:r>
            <a:r>
              <a:rPr lang="en-AU" dirty="0" err="1"/>
              <a:t>dan</a:t>
            </a:r>
            <a:r>
              <a:rPr lang="en-AU" dirty="0"/>
              <a:t> </a:t>
            </a:r>
            <a:r>
              <a:rPr lang="en-AU" dirty="0" err="1"/>
              <a:t>komunikasi</a:t>
            </a:r>
            <a:r>
              <a:rPr lang="en-AU" dirty="0"/>
              <a:t> </a:t>
            </a:r>
            <a:r>
              <a:rPr lang="en-AU" dirty="0" err="1"/>
              <a:t>publik</a:t>
            </a:r>
            <a:r>
              <a:rPr lang="en-AU" dirty="0"/>
              <a:t>; </a:t>
            </a:r>
            <a:endParaRPr lang="en-US"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Sejarah</a:t>
            </a:r>
            <a:r>
              <a:rPr lang="en-ID" dirty="0">
                <a:solidFill>
                  <a:schemeClr val="accent6">
                    <a:lumMod val="50000"/>
                  </a:schemeClr>
                </a:solidFill>
              </a:rPr>
              <a:t> </a:t>
            </a:r>
            <a:r>
              <a:rPr lang="en-ID" dirty="0" err="1">
                <a:solidFill>
                  <a:schemeClr val="accent6">
                    <a:lumMod val="50000"/>
                  </a:schemeClr>
                </a:solidFill>
              </a:rPr>
              <a:t>Umum</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Visi</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Misi</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D" dirty="0" err="1">
                <a:solidFill>
                  <a:schemeClr val="accent6">
                    <a:lumMod val="50000"/>
                  </a:schemeClr>
                </a:solidFill>
              </a:rPr>
              <a:t>Tugas</a:t>
            </a:r>
            <a:r>
              <a:rPr lang="en-ID" dirty="0">
                <a:solidFill>
                  <a:schemeClr val="accent6">
                    <a:lumMod val="50000"/>
                  </a:schemeClr>
                </a:solidFill>
              </a:rPr>
              <a:t> </a:t>
            </a:r>
            <a:r>
              <a:rPr lang="en-ID" dirty="0" err="1">
                <a:solidFill>
                  <a:schemeClr val="accent6">
                    <a:lumMod val="50000"/>
                  </a:schemeClr>
                </a:solidFill>
              </a:rPr>
              <a:t>Pokok</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Fungsi</a:t>
            </a:r>
            <a:endParaRPr lang="en-US" dirty="0">
              <a:solidFill>
                <a:schemeClr val="accent6">
                  <a:lumMod val="50000"/>
                </a:schemeClr>
              </a:solidFill>
            </a:endParaRPr>
          </a:p>
        </p:txBody>
      </p:sp>
      <p:sp>
        <p:nvSpPr>
          <p:cNvPr id="7" name="TextBox 6">
            <a:hlinkClick r:id="rId5" action="ppaction://hlinksldjump"/>
          </p:cNvPr>
          <p:cNvSpPr txBox="1"/>
          <p:nvPr/>
        </p:nvSpPr>
        <p:spPr>
          <a:xfrm>
            <a:off x="215152" y="3618125"/>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Bagan</a:t>
            </a:r>
            <a:endParaRPr lang="en-US" dirty="0">
              <a:solidFill>
                <a:schemeClr val="accent6">
                  <a:lumMod val="50000"/>
                </a:schemeClr>
              </a:solidFill>
            </a:endParaRPr>
          </a:p>
        </p:txBody>
      </p:sp>
      <p:sp>
        <p:nvSpPr>
          <p:cNvPr id="11" name="Right Arrow 10">
            <a:hlinkClick r:id="rId6"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8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en-ID" dirty="0" err="1"/>
              <a:t>Kementerian</a:t>
            </a:r>
            <a:r>
              <a:rPr lang="en-ID" dirty="0"/>
              <a:t> </a:t>
            </a:r>
            <a:r>
              <a:rPr lang="en-ID" dirty="0" err="1"/>
              <a:t>Komunikasi</a:t>
            </a:r>
            <a:r>
              <a:rPr lang="en-ID" dirty="0"/>
              <a:t> </a:t>
            </a:r>
            <a:r>
              <a:rPr lang="en-ID" dirty="0" err="1"/>
              <a:t>dan</a:t>
            </a:r>
            <a:r>
              <a:rPr lang="en-ID" dirty="0"/>
              <a:t> </a:t>
            </a:r>
            <a:r>
              <a:rPr lang="en-ID" dirty="0" err="1"/>
              <a:t>Informatika</a:t>
            </a:r>
            <a:endParaRPr lang="en-US" dirty="0"/>
          </a:p>
        </p:txBody>
      </p:sp>
      <p:sp>
        <p:nvSpPr>
          <p:cNvPr id="6" name="Content Placeholder 5"/>
          <p:cNvSpPr>
            <a:spLocks noGrp="1"/>
          </p:cNvSpPr>
          <p:nvPr>
            <p:ph idx="1"/>
          </p:nvPr>
        </p:nvSpPr>
        <p:spPr>
          <a:xfrm>
            <a:off x="2501152" y="1189174"/>
            <a:ext cx="9386047" cy="4983025"/>
          </a:xfrm>
        </p:spPr>
        <p:txBody>
          <a:bodyPr>
            <a:normAutofit/>
          </a:bodyPr>
          <a:lstStyle/>
          <a:p>
            <a:pPr marL="457200" lvl="0" indent="-457200" algn="just">
              <a:lnSpc>
                <a:spcPct val="100000"/>
              </a:lnSpc>
              <a:spcBef>
                <a:spcPts val="800"/>
              </a:spcBef>
              <a:buFont typeface="+mj-lt"/>
              <a:buAutoNum type="arabicPeriod" startAt="4"/>
            </a:pPr>
            <a:r>
              <a:rPr lang="en-AU" sz="1900" dirty="0" err="1"/>
              <a:t>Pelaksanaan</a:t>
            </a:r>
            <a:r>
              <a:rPr lang="en-AU" sz="1900" dirty="0"/>
              <a:t> </a:t>
            </a:r>
            <a:r>
              <a:rPr lang="en-AU" sz="1900" dirty="0" err="1"/>
              <a:t>penelitian</a:t>
            </a:r>
            <a:r>
              <a:rPr lang="en-AU" sz="1900" dirty="0"/>
              <a:t> </a:t>
            </a:r>
            <a:r>
              <a:rPr lang="en-AU" sz="1900" dirty="0" err="1"/>
              <a:t>dan</a:t>
            </a:r>
            <a:r>
              <a:rPr lang="en-AU" sz="1900" dirty="0"/>
              <a:t> </a:t>
            </a:r>
            <a:r>
              <a:rPr lang="en-AU" sz="1900" dirty="0" err="1"/>
              <a:t>pengembangan</a:t>
            </a:r>
            <a:r>
              <a:rPr lang="en-AU" sz="1900" dirty="0"/>
              <a:t> </a:t>
            </a:r>
            <a:r>
              <a:rPr lang="en-AU" sz="1900" dirty="0" err="1"/>
              <a:t>sumber</a:t>
            </a:r>
            <a:r>
              <a:rPr lang="en-AU" sz="1900" dirty="0"/>
              <a:t> </a:t>
            </a:r>
            <a:r>
              <a:rPr lang="en-AU" sz="1900" dirty="0" err="1"/>
              <a:t>daya</a:t>
            </a:r>
            <a:r>
              <a:rPr lang="en-AU" sz="1900" dirty="0"/>
              <a:t> </a:t>
            </a:r>
            <a:r>
              <a:rPr lang="en-AU" sz="1900" dirty="0" err="1"/>
              <a:t>manusia</a:t>
            </a:r>
            <a:r>
              <a:rPr lang="en-AU" sz="1900" dirty="0"/>
              <a:t> di </a:t>
            </a:r>
            <a:r>
              <a:rPr lang="en-AU" sz="1900" dirty="0" err="1"/>
              <a:t>bidang</a:t>
            </a:r>
            <a:r>
              <a:rPr lang="en-AU" sz="1900" dirty="0"/>
              <a:t> </a:t>
            </a:r>
            <a:r>
              <a:rPr lang="en-AU" sz="1900" dirty="0" err="1"/>
              <a:t>komunikasi</a:t>
            </a:r>
            <a:r>
              <a:rPr lang="en-AU" sz="1900" dirty="0"/>
              <a:t> </a:t>
            </a:r>
            <a:r>
              <a:rPr lang="en-AU" sz="1900" dirty="0" err="1"/>
              <a:t>dan</a:t>
            </a:r>
            <a:r>
              <a:rPr lang="en-AU" sz="1900" dirty="0"/>
              <a:t> </a:t>
            </a:r>
            <a:r>
              <a:rPr lang="en-AU" sz="1900" dirty="0" err="1"/>
              <a:t>informatika</a:t>
            </a:r>
            <a:r>
              <a:rPr lang="en-AU" sz="1900" dirty="0"/>
              <a:t>;</a:t>
            </a:r>
            <a:endParaRPr lang="en-US" sz="1900" dirty="0"/>
          </a:p>
          <a:p>
            <a:pPr marL="457200" lvl="0" indent="-457200" algn="just">
              <a:lnSpc>
                <a:spcPct val="100000"/>
              </a:lnSpc>
              <a:spcBef>
                <a:spcPts val="800"/>
              </a:spcBef>
              <a:buFont typeface="+mj-lt"/>
              <a:buAutoNum type="arabicPeriod" startAt="4"/>
            </a:pPr>
            <a:r>
              <a:rPr lang="en-AU" sz="1900" dirty="0" err="1"/>
              <a:t>Pelaksanaan</a:t>
            </a:r>
            <a:r>
              <a:rPr lang="en-AU" sz="1900" dirty="0"/>
              <a:t> </a:t>
            </a:r>
            <a:r>
              <a:rPr lang="en-AU" sz="1900" dirty="0" err="1"/>
              <a:t>dukungan</a:t>
            </a:r>
            <a:r>
              <a:rPr lang="en-AU" sz="1900" dirty="0"/>
              <a:t> yang </a:t>
            </a:r>
            <a:r>
              <a:rPr lang="en-AU" sz="1900" dirty="0" err="1"/>
              <a:t>bersifat</a:t>
            </a:r>
            <a:r>
              <a:rPr lang="en-AU" sz="1900" dirty="0"/>
              <a:t> </a:t>
            </a:r>
            <a:r>
              <a:rPr lang="en-AU" sz="1900" dirty="0" err="1"/>
              <a:t>substantif</a:t>
            </a:r>
            <a:r>
              <a:rPr lang="en-AU" sz="1900" dirty="0"/>
              <a:t> </a:t>
            </a:r>
            <a:r>
              <a:rPr lang="en-AU" sz="1900" dirty="0" err="1"/>
              <a:t>kepada</a:t>
            </a:r>
            <a:r>
              <a:rPr lang="en-AU" sz="1900" dirty="0"/>
              <a:t> </a:t>
            </a:r>
            <a:r>
              <a:rPr lang="en-AU" sz="1900" dirty="0" err="1"/>
              <a:t>seluruh</a:t>
            </a:r>
            <a:r>
              <a:rPr lang="en-AU" sz="1900" dirty="0"/>
              <a:t> </a:t>
            </a:r>
            <a:r>
              <a:rPr lang="en-AU" sz="1900" dirty="0" err="1"/>
              <a:t>unsur</a:t>
            </a:r>
            <a:r>
              <a:rPr lang="en-AU" sz="1900" dirty="0"/>
              <a:t> </a:t>
            </a:r>
            <a:r>
              <a:rPr lang="en-AU" sz="1900" dirty="0" err="1"/>
              <a:t>organisasi</a:t>
            </a:r>
            <a:r>
              <a:rPr lang="en-AU" sz="1900" dirty="0"/>
              <a:t> di </a:t>
            </a:r>
            <a:r>
              <a:rPr lang="en-AU" sz="1900" dirty="0" err="1"/>
              <a:t>lingkungan</a:t>
            </a:r>
            <a:r>
              <a:rPr lang="en-AU" sz="1900" dirty="0"/>
              <a:t> </a:t>
            </a:r>
            <a:r>
              <a:rPr lang="en-AU" sz="1900" dirty="0" err="1"/>
              <a:t>Kementerian</a:t>
            </a:r>
            <a:r>
              <a:rPr lang="en-AU" sz="1900" dirty="0"/>
              <a:t> </a:t>
            </a:r>
            <a:r>
              <a:rPr lang="en-AU" sz="1900" dirty="0" err="1"/>
              <a:t>Komunikasi</a:t>
            </a:r>
            <a:r>
              <a:rPr lang="en-AU" sz="1900" dirty="0"/>
              <a:t> </a:t>
            </a:r>
            <a:r>
              <a:rPr lang="en-AU" sz="1900" dirty="0" err="1"/>
              <a:t>dan</a:t>
            </a:r>
            <a:r>
              <a:rPr lang="en-AU" sz="1900" dirty="0"/>
              <a:t> </a:t>
            </a:r>
            <a:r>
              <a:rPr lang="en-AU" sz="1900" dirty="0" err="1"/>
              <a:t>Informatika</a:t>
            </a:r>
            <a:r>
              <a:rPr lang="en-AU" sz="1900" dirty="0"/>
              <a:t>; </a:t>
            </a:r>
            <a:endParaRPr lang="en-US" sz="1900" dirty="0"/>
          </a:p>
          <a:p>
            <a:pPr marL="457200" lvl="0" indent="-457200" algn="just">
              <a:lnSpc>
                <a:spcPct val="100000"/>
              </a:lnSpc>
              <a:spcBef>
                <a:spcPts val="800"/>
              </a:spcBef>
              <a:buFont typeface="+mj-lt"/>
              <a:buAutoNum type="arabicPeriod" startAt="4"/>
            </a:pPr>
            <a:r>
              <a:rPr lang="en-AU" sz="1900" dirty="0" err="1"/>
              <a:t>Pembinaan</a:t>
            </a:r>
            <a:r>
              <a:rPr lang="en-AU" sz="1900" dirty="0"/>
              <a:t> </a:t>
            </a:r>
            <a:r>
              <a:rPr lang="en-AU" sz="1900" dirty="0" err="1"/>
              <a:t>dan</a:t>
            </a:r>
            <a:r>
              <a:rPr lang="en-AU" sz="1900" dirty="0"/>
              <a:t> </a:t>
            </a:r>
            <a:r>
              <a:rPr lang="en-AU" sz="1900" dirty="0" err="1"/>
              <a:t>pemberian</a:t>
            </a:r>
            <a:r>
              <a:rPr lang="en-AU" sz="1900" dirty="0"/>
              <a:t> </a:t>
            </a:r>
            <a:r>
              <a:rPr lang="en-AU" sz="1900" dirty="0" err="1"/>
              <a:t>dukungan</a:t>
            </a:r>
            <a:r>
              <a:rPr lang="en-AU" sz="1900" dirty="0"/>
              <a:t> </a:t>
            </a:r>
            <a:r>
              <a:rPr lang="en-AU" sz="1900" dirty="0" err="1"/>
              <a:t>administrasi</a:t>
            </a:r>
            <a:r>
              <a:rPr lang="en-AU" sz="1900" dirty="0"/>
              <a:t> di </a:t>
            </a:r>
            <a:r>
              <a:rPr lang="en-AU" sz="1900" dirty="0" err="1"/>
              <a:t>lingkungan</a:t>
            </a:r>
            <a:r>
              <a:rPr lang="en-AU" sz="1900" dirty="0"/>
              <a:t> </a:t>
            </a:r>
            <a:r>
              <a:rPr lang="en-AU" sz="1900" dirty="0" err="1"/>
              <a:t>Kementerian</a:t>
            </a:r>
            <a:r>
              <a:rPr lang="en-AU" sz="1900" dirty="0"/>
              <a:t> </a:t>
            </a:r>
            <a:r>
              <a:rPr lang="en-AU" sz="1900" dirty="0" err="1"/>
              <a:t>Komunikasi</a:t>
            </a:r>
            <a:r>
              <a:rPr lang="en-AU" sz="1900" dirty="0"/>
              <a:t> </a:t>
            </a:r>
            <a:r>
              <a:rPr lang="en-AU" sz="1900" dirty="0" err="1"/>
              <a:t>dan</a:t>
            </a:r>
            <a:r>
              <a:rPr lang="en-AU" sz="1900" dirty="0"/>
              <a:t> </a:t>
            </a:r>
            <a:r>
              <a:rPr lang="en-AU" sz="1900" dirty="0" err="1"/>
              <a:t>Informatika</a:t>
            </a:r>
            <a:r>
              <a:rPr lang="en-AU" sz="1900" dirty="0"/>
              <a:t>; </a:t>
            </a:r>
            <a:endParaRPr lang="en-US" sz="1900" dirty="0"/>
          </a:p>
          <a:p>
            <a:pPr marL="457200" lvl="0" indent="-457200" algn="just">
              <a:lnSpc>
                <a:spcPct val="100000"/>
              </a:lnSpc>
              <a:spcBef>
                <a:spcPts val="800"/>
              </a:spcBef>
              <a:buFont typeface="+mj-lt"/>
              <a:buAutoNum type="arabicPeriod" startAt="4"/>
            </a:pPr>
            <a:r>
              <a:rPr lang="en-AU" sz="1900" dirty="0" err="1"/>
              <a:t>Pengelolaan</a:t>
            </a:r>
            <a:r>
              <a:rPr lang="en-AU" sz="1900" dirty="0"/>
              <a:t> </a:t>
            </a:r>
            <a:r>
              <a:rPr lang="en-AU" sz="1900" dirty="0" err="1"/>
              <a:t>barang</a:t>
            </a:r>
            <a:r>
              <a:rPr lang="en-AU" sz="1900" dirty="0"/>
              <a:t> </a:t>
            </a:r>
            <a:r>
              <a:rPr lang="en-AU" sz="1900" dirty="0" err="1"/>
              <a:t>milik</a:t>
            </a:r>
            <a:r>
              <a:rPr lang="en-AU" sz="1900" dirty="0"/>
              <a:t>/</a:t>
            </a:r>
            <a:r>
              <a:rPr lang="en-AU" sz="1900" dirty="0" err="1"/>
              <a:t>kekayaan</a:t>
            </a:r>
            <a:r>
              <a:rPr lang="en-AU" sz="1900" dirty="0"/>
              <a:t> </a:t>
            </a:r>
            <a:r>
              <a:rPr lang="en-AU" sz="1900" dirty="0" err="1"/>
              <a:t>negara</a:t>
            </a:r>
            <a:r>
              <a:rPr lang="en-AU" sz="1900" dirty="0"/>
              <a:t> yang </a:t>
            </a:r>
            <a:r>
              <a:rPr lang="en-AU" sz="1900" dirty="0" err="1"/>
              <a:t>menjadi</a:t>
            </a:r>
            <a:r>
              <a:rPr lang="en-AU" sz="1900" dirty="0"/>
              <a:t> </a:t>
            </a:r>
            <a:r>
              <a:rPr lang="en-AU" sz="1900" dirty="0" err="1"/>
              <a:t>tanggung</a:t>
            </a:r>
            <a:r>
              <a:rPr lang="en-AU" sz="1900" dirty="0"/>
              <a:t> </a:t>
            </a:r>
            <a:r>
              <a:rPr lang="en-AU" sz="1900" dirty="0" err="1"/>
              <a:t>jawab</a:t>
            </a:r>
            <a:r>
              <a:rPr lang="en-AU" sz="1900" dirty="0"/>
              <a:t> </a:t>
            </a:r>
            <a:r>
              <a:rPr lang="en-AU" sz="1900" dirty="0" err="1"/>
              <a:t>Kementerian</a:t>
            </a:r>
            <a:r>
              <a:rPr lang="en-AU" sz="1900" dirty="0"/>
              <a:t> </a:t>
            </a:r>
            <a:r>
              <a:rPr lang="en-AU" sz="1900" dirty="0" err="1"/>
              <a:t>Komunikasi</a:t>
            </a:r>
            <a:r>
              <a:rPr lang="en-AU" sz="1900" dirty="0"/>
              <a:t> </a:t>
            </a:r>
            <a:r>
              <a:rPr lang="en-AU" sz="1900" dirty="0" err="1"/>
              <a:t>dan</a:t>
            </a:r>
            <a:r>
              <a:rPr lang="en-AU" sz="1900" dirty="0"/>
              <a:t> </a:t>
            </a:r>
            <a:r>
              <a:rPr lang="en-AU" sz="1900" dirty="0" err="1"/>
              <a:t>Informatika</a:t>
            </a:r>
            <a:r>
              <a:rPr lang="en-AU" sz="1900" dirty="0"/>
              <a:t>; </a:t>
            </a:r>
            <a:endParaRPr lang="en-US" sz="1900" dirty="0"/>
          </a:p>
          <a:p>
            <a:pPr marL="457200" indent="-457200" algn="just">
              <a:lnSpc>
                <a:spcPct val="100000"/>
              </a:lnSpc>
              <a:spcBef>
                <a:spcPts val="800"/>
              </a:spcBef>
              <a:buFont typeface="+mj-lt"/>
              <a:buAutoNum type="arabicPeriod" startAt="4"/>
            </a:pPr>
            <a:r>
              <a:rPr lang="en-AU" sz="1900" dirty="0" err="1"/>
              <a:t>Pengawasan</a:t>
            </a:r>
            <a:r>
              <a:rPr lang="en-AU" sz="1900" dirty="0"/>
              <a:t> </a:t>
            </a:r>
            <a:r>
              <a:rPr lang="en-AU" sz="1900" dirty="0" err="1"/>
              <a:t>atas</a:t>
            </a:r>
            <a:r>
              <a:rPr lang="en-AU" sz="1900" dirty="0"/>
              <a:t> </a:t>
            </a:r>
            <a:r>
              <a:rPr lang="en-AU" sz="1900" dirty="0" err="1"/>
              <a:t>pelaksanaan</a:t>
            </a:r>
            <a:r>
              <a:rPr lang="en-AU" sz="1900" dirty="0"/>
              <a:t> </a:t>
            </a:r>
            <a:r>
              <a:rPr lang="en-AU" sz="1900" dirty="0" err="1"/>
              <a:t>tugas</a:t>
            </a:r>
            <a:r>
              <a:rPr lang="en-AU" sz="1900" dirty="0"/>
              <a:t> di </a:t>
            </a:r>
            <a:r>
              <a:rPr lang="en-AU" sz="1900" dirty="0" err="1"/>
              <a:t>lingkungan</a:t>
            </a:r>
            <a:r>
              <a:rPr lang="en-AU" sz="1900" dirty="0"/>
              <a:t> </a:t>
            </a:r>
            <a:r>
              <a:rPr lang="en-AU" sz="1900" dirty="0" err="1"/>
              <a:t>Kementerian</a:t>
            </a:r>
            <a:r>
              <a:rPr lang="en-AU" sz="1900" dirty="0"/>
              <a:t> </a:t>
            </a:r>
            <a:r>
              <a:rPr lang="en-AU" sz="1900" dirty="0" err="1"/>
              <a:t>Komunikasi</a:t>
            </a:r>
            <a:r>
              <a:rPr lang="en-AU" sz="1900" dirty="0"/>
              <a:t> </a:t>
            </a:r>
            <a:r>
              <a:rPr lang="en-AU" sz="1900" dirty="0" err="1"/>
              <a:t>dan</a:t>
            </a:r>
            <a:r>
              <a:rPr lang="en-AU" sz="1900" dirty="0"/>
              <a:t> </a:t>
            </a:r>
            <a:r>
              <a:rPr lang="en-AU" sz="1900" dirty="0" err="1"/>
              <a:t>Informatika</a:t>
            </a:r>
            <a:r>
              <a:rPr lang="en-AU" sz="1900" dirty="0"/>
              <a:t>;</a:t>
            </a:r>
            <a:r>
              <a:rPr lang="id-ID" sz="1900" dirty="0"/>
              <a:t> (Non-Personal, Profil Kemkominfo, t.thn.)</a:t>
            </a:r>
            <a:endParaRPr lang="en-US" sz="1900"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Sejarah</a:t>
            </a:r>
            <a:r>
              <a:rPr lang="en-ID" dirty="0">
                <a:solidFill>
                  <a:schemeClr val="accent6">
                    <a:lumMod val="50000"/>
                  </a:schemeClr>
                </a:solidFill>
              </a:rPr>
              <a:t> </a:t>
            </a:r>
            <a:r>
              <a:rPr lang="en-ID" dirty="0" err="1">
                <a:solidFill>
                  <a:schemeClr val="accent6">
                    <a:lumMod val="50000"/>
                  </a:schemeClr>
                </a:solidFill>
              </a:rPr>
              <a:t>Umum</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Visi</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Misi</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D" dirty="0" err="1">
                <a:solidFill>
                  <a:schemeClr val="accent6">
                    <a:lumMod val="50000"/>
                  </a:schemeClr>
                </a:solidFill>
              </a:rPr>
              <a:t>Tugas</a:t>
            </a:r>
            <a:r>
              <a:rPr lang="en-ID" dirty="0">
                <a:solidFill>
                  <a:schemeClr val="accent6">
                    <a:lumMod val="50000"/>
                  </a:schemeClr>
                </a:solidFill>
              </a:rPr>
              <a:t> </a:t>
            </a:r>
            <a:r>
              <a:rPr lang="en-ID" dirty="0" err="1">
                <a:solidFill>
                  <a:schemeClr val="accent6">
                    <a:lumMod val="50000"/>
                  </a:schemeClr>
                </a:solidFill>
              </a:rPr>
              <a:t>Pokok</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Fungsi</a:t>
            </a:r>
            <a:endParaRPr lang="en-US" dirty="0">
              <a:solidFill>
                <a:schemeClr val="accent6">
                  <a:lumMod val="50000"/>
                </a:schemeClr>
              </a:solidFill>
            </a:endParaRPr>
          </a:p>
        </p:txBody>
      </p:sp>
      <p:sp>
        <p:nvSpPr>
          <p:cNvPr id="7" name="TextBox 6">
            <a:hlinkClick r:id="rId5" action="ppaction://hlinksldjump"/>
          </p:cNvPr>
          <p:cNvSpPr txBox="1"/>
          <p:nvPr/>
        </p:nvSpPr>
        <p:spPr>
          <a:xfrm>
            <a:off x="215152" y="3618125"/>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Bagan</a:t>
            </a:r>
            <a:endParaRPr lang="en-US" dirty="0">
              <a:solidFill>
                <a:schemeClr val="accent6">
                  <a:lumMod val="50000"/>
                </a:schemeClr>
              </a:solidFill>
            </a:endParaRPr>
          </a:p>
        </p:txBody>
      </p:sp>
      <p:sp>
        <p:nvSpPr>
          <p:cNvPr id="11" name="Right Arrow 10">
            <a:hlinkClick r:id="rId6"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82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en-ID" dirty="0" err="1"/>
              <a:t>Kementerian</a:t>
            </a:r>
            <a:r>
              <a:rPr lang="en-ID" dirty="0"/>
              <a:t> </a:t>
            </a:r>
            <a:r>
              <a:rPr lang="en-ID" dirty="0" err="1"/>
              <a:t>Komunikasi</a:t>
            </a:r>
            <a:r>
              <a:rPr lang="en-ID" dirty="0"/>
              <a:t> </a:t>
            </a:r>
            <a:r>
              <a:rPr lang="en-ID" dirty="0" err="1"/>
              <a:t>dan</a:t>
            </a:r>
            <a:r>
              <a:rPr lang="en-ID" dirty="0"/>
              <a:t> </a:t>
            </a:r>
            <a:r>
              <a:rPr lang="en-ID" dirty="0" err="1"/>
              <a:t>Informatika</a:t>
            </a:r>
            <a:endParaRPr lang="en-US" dirty="0"/>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0092" y="1189174"/>
            <a:ext cx="8942295" cy="5238520"/>
          </a:xfrm>
        </p:spPr>
      </p:pic>
      <p:sp>
        <p:nvSpPr>
          <p:cNvPr id="8" name="TextBox 7">
            <a:hlinkClick r:id="rId3"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Sejarah</a:t>
            </a:r>
            <a:r>
              <a:rPr lang="en-ID" dirty="0">
                <a:solidFill>
                  <a:schemeClr val="accent6">
                    <a:lumMod val="50000"/>
                  </a:schemeClr>
                </a:solidFill>
              </a:rPr>
              <a:t> </a:t>
            </a:r>
            <a:r>
              <a:rPr lang="en-ID" dirty="0" err="1">
                <a:solidFill>
                  <a:schemeClr val="accent6">
                    <a:lumMod val="50000"/>
                  </a:schemeClr>
                </a:solidFill>
              </a:rPr>
              <a:t>Umum</a:t>
            </a:r>
            <a:endParaRPr lang="en-US" dirty="0">
              <a:solidFill>
                <a:schemeClr val="accent6">
                  <a:lumMod val="50000"/>
                </a:schemeClr>
              </a:solidFill>
            </a:endParaRPr>
          </a:p>
        </p:txBody>
      </p:sp>
      <p:sp>
        <p:nvSpPr>
          <p:cNvPr id="9" name="TextBox 8">
            <a:hlinkClick r:id="rId4"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Visi</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Misi</a:t>
            </a:r>
            <a:endParaRPr lang="en-US" dirty="0">
              <a:solidFill>
                <a:schemeClr val="accent6">
                  <a:lumMod val="50000"/>
                </a:schemeClr>
              </a:solidFill>
            </a:endParaRPr>
          </a:p>
        </p:txBody>
      </p:sp>
      <p:sp>
        <p:nvSpPr>
          <p:cNvPr id="10" name="TextBox 9">
            <a:hlinkClick r:id="rId5" action="ppaction://hlinksldjump"/>
          </p:cNvPr>
          <p:cNvSpPr txBox="1"/>
          <p:nvPr/>
        </p:nvSpPr>
        <p:spPr>
          <a:xfrm>
            <a:off x="215153" y="2623062"/>
            <a:ext cx="2057399"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Tugas</a:t>
            </a:r>
            <a:r>
              <a:rPr lang="en-ID" dirty="0">
                <a:solidFill>
                  <a:schemeClr val="accent6">
                    <a:lumMod val="50000"/>
                  </a:schemeClr>
                </a:solidFill>
              </a:rPr>
              <a:t> </a:t>
            </a:r>
            <a:r>
              <a:rPr lang="en-ID" dirty="0" err="1">
                <a:solidFill>
                  <a:schemeClr val="accent6">
                    <a:lumMod val="50000"/>
                  </a:schemeClr>
                </a:solidFill>
              </a:rPr>
              <a:t>Pokok</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Fungsi</a:t>
            </a:r>
            <a:endParaRPr lang="en-US" dirty="0">
              <a:solidFill>
                <a:schemeClr val="accent6">
                  <a:lumMod val="50000"/>
                </a:schemeClr>
              </a:solidFill>
            </a:endParaRPr>
          </a:p>
        </p:txBody>
      </p:sp>
      <p:sp>
        <p:nvSpPr>
          <p:cNvPr id="11" name="TextBox 10">
            <a:hlinkClick r:id="rId6" action="ppaction://hlinksldjump"/>
          </p:cNvPr>
          <p:cNvSpPr txBox="1"/>
          <p:nvPr/>
        </p:nvSpPr>
        <p:spPr>
          <a:xfrm>
            <a:off x="215152" y="3618125"/>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D" dirty="0" err="1">
                <a:solidFill>
                  <a:schemeClr val="accent6">
                    <a:lumMod val="50000"/>
                  </a:schemeClr>
                </a:solidFill>
              </a:rPr>
              <a:t>Bagan</a:t>
            </a:r>
            <a:endParaRPr lang="en-US" dirty="0">
              <a:solidFill>
                <a:schemeClr val="accent6">
                  <a:lumMod val="50000"/>
                </a:schemeClr>
              </a:solidFill>
            </a:endParaRPr>
          </a:p>
        </p:txBody>
      </p:sp>
      <p:sp>
        <p:nvSpPr>
          <p:cNvPr id="12" name="Right Arrow 11">
            <a:hlinkClick r:id="rId7"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21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12192000" cy="627529"/>
          </a:xfrm>
        </p:spPr>
        <p:txBody>
          <a:bodyPr/>
          <a:lstStyle/>
          <a:p>
            <a:r>
              <a:rPr lang="en-ID" dirty="0" err="1"/>
              <a:t>Direktorat</a:t>
            </a:r>
            <a:r>
              <a:rPr lang="en-ID" dirty="0"/>
              <a:t> </a:t>
            </a:r>
            <a:r>
              <a:rPr lang="en-ID" dirty="0" err="1"/>
              <a:t>Pemberdayaan</a:t>
            </a:r>
            <a:r>
              <a:rPr lang="en-ID" dirty="0"/>
              <a:t> </a:t>
            </a:r>
            <a:r>
              <a:rPr lang="en-ID" dirty="0" err="1"/>
              <a:t>Industri</a:t>
            </a:r>
            <a:r>
              <a:rPr lang="en-ID" dirty="0"/>
              <a:t> </a:t>
            </a:r>
            <a:r>
              <a:rPr lang="en-ID" dirty="0" err="1"/>
              <a:t>Informatika</a:t>
            </a:r>
            <a:endParaRPr lang="en-US" dirty="0"/>
          </a:p>
        </p:txBody>
      </p:sp>
      <p:sp>
        <p:nvSpPr>
          <p:cNvPr id="6" name="Content Placeholder 5"/>
          <p:cNvSpPr>
            <a:spLocks noGrp="1"/>
          </p:cNvSpPr>
          <p:nvPr>
            <p:ph idx="1"/>
          </p:nvPr>
        </p:nvSpPr>
        <p:spPr>
          <a:xfrm>
            <a:off x="2501152" y="1189174"/>
            <a:ext cx="9386047" cy="4983025"/>
          </a:xfrm>
        </p:spPr>
        <p:txBody>
          <a:bodyPr/>
          <a:lstStyle/>
          <a:p>
            <a:endParaRPr lang="en-US" dirty="0"/>
          </a:p>
        </p:txBody>
      </p:sp>
      <p:sp>
        <p:nvSpPr>
          <p:cNvPr id="9" name="TextBox 8">
            <a:hlinkClick r:id="rId2" action="ppaction://hlinksldjump"/>
          </p:cNvPr>
          <p:cNvSpPr txBox="1"/>
          <p:nvPr/>
        </p:nvSpPr>
        <p:spPr>
          <a:xfrm>
            <a:off x="215152" y="2181997"/>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Bagan</a:t>
            </a:r>
            <a:endParaRPr lang="en-US" dirty="0">
              <a:solidFill>
                <a:schemeClr val="accent6">
                  <a:lumMod val="50000"/>
                </a:schemeClr>
              </a:solidFill>
            </a:endParaRPr>
          </a:p>
        </p:txBody>
      </p:sp>
      <p:sp>
        <p:nvSpPr>
          <p:cNvPr id="7" name="TextBox 6">
            <a:hlinkClick r:id="rId3" action="ppaction://hlinksldjump"/>
          </p:cNvPr>
          <p:cNvSpPr txBox="1"/>
          <p:nvPr/>
        </p:nvSpPr>
        <p:spPr>
          <a:xfrm>
            <a:off x="215153" y="1189174"/>
            <a:ext cx="2057399"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Tugas</a:t>
            </a:r>
            <a:r>
              <a:rPr lang="en-ID" dirty="0">
                <a:solidFill>
                  <a:schemeClr val="accent6">
                    <a:lumMod val="50000"/>
                  </a:schemeClr>
                </a:solidFill>
              </a:rPr>
              <a:t> </a:t>
            </a:r>
            <a:r>
              <a:rPr lang="en-ID" dirty="0" err="1">
                <a:solidFill>
                  <a:schemeClr val="accent6">
                    <a:lumMod val="50000"/>
                  </a:schemeClr>
                </a:solidFill>
              </a:rPr>
              <a:t>Pokok</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Fungsi</a:t>
            </a:r>
            <a:endParaRPr lang="en-US" dirty="0">
              <a:solidFill>
                <a:schemeClr val="accent6">
                  <a:lumMod val="50000"/>
                </a:schemeClr>
              </a:solidFill>
            </a:endParaRPr>
          </a:p>
        </p:txBody>
      </p:sp>
      <p:sp>
        <p:nvSpPr>
          <p:cNvPr id="8" name="Right Arrow 7">
            <a:hlinkClick r:id="rId4"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02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12192000" cy="627529"/>
          </a:xfrm>
        </p:spPr>
        <p:txBody>
          <a:bodyPr/>
          <a:lstStyle/>
          <a:p>
            <a:r>
              <a:rPr lang="en-ID" dirty="0" err="1"/>
              <a:t>Direktorat</a:t>
            </a:r>
            <a:r>
              <a:rPr lang="en-ID" dirty="0"/>
              <a:t> </a:t>
            </a:r>
            <a:r>
              <a:rPr lang="en-ID" dirty="0" err="1"/>
              <a:t>Pemberdayaan</a:t>
            </a:r>
            <a:r>
              <a:rPr lang="en-ID" dirty="0"/>
              <a:t> </a:t>
            </a:r>
            <a:r>
              <a:rPr lang="en-ID" dirty="0" err="1"/>
              <a:t>Industri</a:t>
            </a:r>
            <a:r>
              <a:rPr lang="en-ID" dirty="0"/>
              <a:t> </a:t>
            </a:r>
            <a:r>
              <a:rPr lang="en-ID" dirty="0" err="1"/>
              <a:t>Informatika</a:t>
            </a:r>
            <a:endParaRPr lang="en-US" dirty="0"/>
          </a:p>
        </p:txBody>
      </p:sp>
      <p:sp>
        <p:nvSpPr>
          <p:cNvPr id="6" name="Content Placeholder 5"/>
          <p:cNvSpPr>
            <a:spLocks noGrp="1"/>
          </p:cNvSpPr>
          <p:nvPr>
            <p:ph idx="1"/>
          </p:nvPr>
        </p:nvSpPr>
        <p:spPr>
          <a:xfrm>
            <a:off x="2501152" y="1189174"/>
            <a:ext cx="9386047" cy="4983025"/>
          </a:xfrm>
        </p:spPr>
        <p:txBody>
          <a:bodyPr/>
          <a:lstStyle/>
          <a:p>
            <a:pPr marL="0" indent="0" algn="just">
              <a:buNone/>
            </a:pPr>
            <a:r>
              <a:rPr lang="id-ID" dirty="0"/>
              <a:t>Peraturan Menteri Komunikasi dan Informatika Nomor 1 Tahun 2016 Tentang Organisasi dan Tata Kerja Kementerian Komunikasi dan Informatika pada Pasal 456 yang berbunyi: </a:t>
            </a:r>
            <a:endParaRPr lang="en-US" dirty="0"/>
          </a:p>
          <a:p>
            <a:pPr marL="806450" indent="0" algn="just">
              <a:buNone/>
            </a:pPr>
            <a:r>
              <a:rPr lang="id-ID" dirty="0"/>
              <a:t>“Direktorat Pemberdayaan Industri Informatika mempunyai tugas melaksanakan penyiapan perumusan dan pelaksanaan kebijakan, serta pemantauan, evaluasi, dan pelaporan di bidang penatakelolaan pemberdayaan Industri Informatika.”</a:t>
            </a:r>
            <a:endParaRPr lang="en-US" dirty="0"/>
          </a:p>
        </p:txBody>
      </p:sp>
      <p:sp>
        <p:nvSpPr>
          <p:cNvPr id="9" name="TextBox 8">
            <a:hlinkClick r:id="rId2" action="ppaction://hlinksldjump"/>
          </p:cNvPr>
          <p:cNvSpPr txBox="1"/>
          <p:nvPr/>
        </p:nvSpPr>
        <p:spPr>
          <a:xfrm>
            <a:off x="215152" y="2181997"/>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Bagan</a:t>
            </a:r>
            <a:endParaRPr lang="en-US" dirty="0">
              <a:solidFill>
                <a:schemeClr val="accent6">
                  <a:lumMod val="50000"/>
                </a:schemeClr>
              </a:solidFill>
            </a:endParaRPr>
          </a:p>
        </p:txBody>
      </p:sp>
      <p:sp>
        <p:nvSpPr>
          <p:cNvPr id="7" name="TextBox 6">
            <a:hlinkClick r:id="rId3" action="ppaction://hlinksldjump"/>
          </p:cNvPr>
          <p:cNvSpPr txBox="1"/>
          <p:nvPr/>
        </p:nvSpPr>
        <p:spPr>
          <a:xfrm>
            <a:off x="215153" y="1189174"/>
            <a:ext cx="2057399"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D" dirty="0" err="1">
                <a:solidFill>
                  <a:schemeClr val="accent6">
                    <a:lumMod val="50000"/>
                  </a:schemeClr>
                </a:solidFill>
              </a:rPr>
              <a:t>Tugas</a:t>
            </a:r>
            <a:r>
              <a:rPr lang="en-ID" dirty="0">
                <a:solidFill>
                  <a:schemeClr val="accent6">
                    <a:lumMod val="50000"/>
                  </a:schemeClr>
                </a:solidFill>
              </a:rPr>
              <a:t> </a:t>
            </a:r>
            <a:r>
              <a:rPr lang="en-ID" dirty="0" err="1">
                <a:solidFill>
                  <a:schemeClr val="accent6">
                    <a:lumMod val="50000"/>
                  </a:schemeClr>
                </a:solidFill>
              </a:rPr>
              <a:t>Pokok</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Fungsi</a:t>
            </a:r>
            <a:endParaRPr lang="en-US" dirty="0">
              <a:solidFill>
                <a:schemeClr val="accent6">
                  <a:lumMod val="50000"/>
                </a:schemeClr>
              </a:solidFill>
            </a:endParaRPr>
          </a:p>
        </p:txBody>
      </p:sp>
      <p:sp>
        <p:nvSpPr>
          <p:cNvPr id="8" name="Right Arrow 7">
            <a:hlinkClick r:id="rId4"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257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12192000" cy="627529"/>
          </a:xfrm>
        </p:spPr>
        <p:txBody>
          <a:bodyPr/>
          <a:lstStyle/>
          <a:p>
            <a:r>
              <a:rPr lang="en-ID" dirty="0" err="1"/>
              <a:t>Direktorat</a:t>
            </a:r>
            <a:r>
              <a:rPr lang="en-ID" dirty="0"/>
              <a:t> </a:t>
            </a:r>
            <a:r>
              <a:rPr lang="en-ID" dirty="0" err="1"/>
              <a:t>Pemberdayaan</a:t>
            </a:r>
            <a:r>
              <a:rPr lang="en-ID" dirty="0"/>
              <a:t> </a:t>
            </a:r>
            <a:r>
              <a:rPr lang="en-ID" dirty="0" err="1"/>
              <a:t>Industri</a:t>
            </a:r>
            <a:r>
              <a:rPr lang="en-ID" dirty="0"/>
              <a:t> </a:t>
            </a:r>
            <a:r>
              <a:rPr lang="en-ID" dirty="0" err="1"/>
              <a:t>Informatika</a:t>
            </a:r>
            <a:endParaRPr lang="en-US" dirty="0"/>
          </a:p>
        </p:txBody>
      </p:sp>
      <p:sp>
        <p:nvSpPr>
          <p:cNvPr id="6" name="Content Placeholder 5"/>
          <p:cNvSpPr>
            <a:spLocks noGrp="1"/>
          </p:cNvSpPr>
          <p:nvPr>
            <p:ph idx="1"/>
          </p:nvPr>
        </p:nvSpPr>
        <p:spPr>
          <a:xfrm>
            <a:off x="2501152" y="1189174"/>
            <a:ext cx="9386047" cy="4983025"/>
          </a:xfrm>
        </p:spPr>
        <p:txBody>
          <a:bodyPr/>
          <a:lstStyle/>
          <a:p>
            <a:pPr marL="0" lvl="1" indent="0" algn="just">
              <a:lnSpc>
                <a:spcPct val="100000"/>
              </a:lnSpc>
              <a:spcBef>
                <a:spcPts val="800"/>
              </a:spcBef>
              <a:buNone/>
            </a:pPr>
            <a:r>
              <a:rPr lang="en-ID" dirty="0" err="1"/>
              <a:t>Fungsi</a:t>
            </a:r>
            <a:r>
              <a:rPr lang="en-ID" dirty="0"/>
              <a:t>:</a:t>
            </a:r>
          </a:p>
          <a:p>
            <a:pPr marL="444500" lvl="1" indent="-444500" algn="just">
              <a:lnSpc>
                <a:spcPct val="100000"/>
              </a:lnSpc>
              <a:spcBef>
                <a:spcPts val="800"/>
              </a:spcBef>
              <a:buFont typeface="+mj-lt"/>
              <a:buAutoNum type="alphaLcPeriod"/>
            </a:pPr>
            <a:r>
              <a:rPr lang="id-ID" dirty="0"/>
              <a:t>Penyiapan perumusan kebijakan di bidang Industri Infrastruktur dan Layanan Aplikasi Informatika, industri perangkat informatika pengguna, industri perangkat lunak, industri konten multimedia, dan audit penyelenggaraan sistem elektronik;</a:t>
            </a:r>
            <a:endParaRPr lang="en-US" sz="1600" dirty="0"/>
          </a:p>
          <a:p>
            <a:pPr marL="444500" lvl="1" indent="-444500" algn="just">
              <a:lnSpc>
                <a:spcPct val="100000"/>
              </a:lnSpc>
              <a:spcBef>
                <a:spcPts val="800"/>
              </a:spcBef>
              <a:buFont typeface="+mj-lt"/>
              <a:buAutoNum type="alphaLcPeriod"/>
            </a:pPr>
            <a:r>
              <a:rPr lang="id-ID" dirty="0"/>
              <a:t>Penyiapan pelaksanaan kebijakan di bidang industri infrastruktur dan layanan aplikasi informatika, industri perangkat informatika pengguna, industri perangkat lunak, industri konten multimedia, dan audit penyelenggaraan sistem elektronik;</a:t>
            </a:r>
            <a:endParaRPr lang="en-US" sz="1600" dirty="0"/>
          </a:p>
          <a:p>
            <a:pPr marL="444500" lvl="1" indent="-444500" algn="just">
              <a:lnSpc>
                <a:spcPct val="100000"/>
              </a:lnSpc>
              <a:spcBef>
                <a:spcPts val="800"/>
              </a:spcBef>
              <a:buFont typeface="+mj-lt"/>
              <a:buAutoNum type="alphaLcPeriod"/>
            </a:pPr>
            <a:r>
              <a:rPr lang="id-ID" dirty="0"/>
              <a:t>Pemantauan, evaluasi, dan pelaporan di bidang industri infrastruktur dan layanan aplikasi informatika, industri perangkat informatika pengguna, industri perangkat lunak, industri konten multimedia, dan audit penyelenggaraan sistem elektronik; dan</a:t>
            </a:r>
            <a:endParaRPr lang="en-US" sz="1600" dirty="0"/>
          </a:p>
          <a:p>
            <a:pPr marL="444500" lvl="1" indent="-444500" algn="just">
              <a:lnSpc>
                <a:spcPct val="100000"/>
              </a:lnSpc>
              <a:spcBef>
                <a:spcPts val="800"/>
              </a:spcBef>
              <a:buFont typeface="+mj-lt"/>
              <a:buAutoNum type="alphaLcPeriod"/>
            </a:pPr>
            <a:r>
              <a:rPr lang="id-ID" dirty="0"/>
              <a:t>Pelaksanaan urusan tata usaha dan rumah tangga direktorat.</a:t>
            </a:r>
            <a:r>
              <a:rPr lang="en-US" sz="1600" dirty="0"/>
              <a:t> </a:t>
            </a:r>
            <a:r>
              <a:rPr lang="id-ID" dirty="0"/>
              <a:t>(Non-Personal, Profil Direktorat Pemberdayaan Industri Informatika, t.thn.)</a:t>
            </a:r>
            <a:endParaRPr lang="en-US" sz="1800" dirty="0"/>
          </a:p>
        </p:txBody>
      </p:sp>
      <p:sp>
        <p:nvSpPr>
          <p:cNvPr id="9" name="TextBox 8">
            <a:hlinkClick r:id="rId2" action="ppaction://hlinksldjump"/>
          </p:cNvPr>
          <p:cNvSpPr txBox="1"/>
          <p:nvPr/>
        </p:nvSpPr>
        <p:spPr>
          <a:xfrm>
            <a:off x="215152" y="2181997"/>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Bagan</a:t>
            </a:r>
            <a:endParaRPr lang="en-US" dirty="0">
              <a:solidFill>
                <a:schemeClr val="accent6">
                  <a:lumMod val="50000"/>
                </a:schemeClr>
              </a:solidFill>
            </a:endParaRPr>
          </a:p>
        </p:txBody>
      </p:sp>
      <p:sp>
        <p:nvSpPr>
          <p:cNvPr id="7" name="TextBox 6">
            <a:hlinkClick r:id="rId3" action="ppaction://hlinksldjump"/>
          </p:cNvPr>
          <p:cNvSpPr txBox="1"/>
          <p:nvPr/>
        </p:nvSpPr>
        <p:spPr>
          <a:xfrm>
            <a:off x="215153" y="1189174"/>
            <a:ext cx="2057399"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D" dirty="0" err="1">
                <a:solidFill>
                  <a:schemeClr val="accent6">
                    <a:lumMod val="50000"/>
                  </a:schemeClr>
                </a:solidFill>
              </a:rPr>
              <a:t>Tugas</a:t>
            </a:r>
            <a:r>
              <a:rPr lang="en-ID" dirty="0">
                <a:solidFill>
                  <a:schemeClr val="accent6">
                    <a:lumMod val="50000"/>
                  </a:schemeClr>
                </a:solidFill>
              </a:rPr>
              <a:t> </a:t>
            </a:r>
            <a:r>
              <a:rPr lang="en-ID" dirty="0" err="1">
                <a:solidFill>
                  <a:schemeClr val="accent6">
                    <a:lumMod val="50000"/>
                  </a:schemeClr>
                </a:solidFill>
              </a:rPr>
              <a:t>Pokok</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Fungsi</a:t>
            </a:r>
            <a:endParaRPr lang="en-US" dirty="0">
              <a:solidFill>
                <a:schemeClr val="accent6">
                  <a:lumMod val="50000"/>
                </a:schemeClr>
              </a:solidFill>
            </a:endParaRPr>
          </a:p>
        </p:txBody>
      </p:sp>
      <p:sp>
        <p:nvSpPr>
          <p:cNvPr id="8" name="Right Arrow 7">
            <a:hlinkClick r:id="rId4"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49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12192000" cy="627529"/>
          </a:xfrm>
        </p:spPr>
        <p:txBody>
          <a:bodyPr/>
          <a:lstStyle/>
          <a:p>
            <a:r>
              <a:rPr lang="en-ID" dirty="0" err="1"/>
              <a:t>Direktorat</a:t>
            </a:r>
            <a:r>
              <a:rPr lang="en-ID" dirty="0"/>
              <a:t> </a:t>
            </a:r>
            <a:r>
              <a:rPr lang="en-ID" dirty="0" err="1"/>
              <a:t>Pemberdayaan</a:t>
            </a:r>
            <a:r>
              <a:rPr lang="en-ID" dirty="0"/>
              <a:t> </a:t>
            </a:r>
            <a:r>
              <a:rPr lang="en-ID" dirty="0" err="1"/>
              <a:t>Industri</a:t>
            </a:r>
            <a:r>
              <a:rPr lang="en-ID" dirty="0"/>
              <a:t> </a:t>
            </a:r>
            <a:r>
              <a:rPr lang="en-ID" dirty="0" err="1"/>
              <a:t>Informatika</a:t>
            </a:r>
            <a:endParaRPr lang="en-US" dirty="0"/>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5966" y="1090289"/>
            <a:ext cx="9037168" cy="5180660"/>
          </a:xfrm>
        </p:spPr>
      </p:pic>
      <p:sp>
        <p:nvSpPr>
          <p:cNvPr id="9" name="TextBox 8">
            <a:hlinkClick r:id="rId3" action="ppaction://hlinksldjump"/>
          </p:cNvPr>
          <p:cNvSpPr txBox="1"/>
          <p:nvPr/>
        </p:nvSpPr>
        <p:spPr>
          <a:xfrm>
            <a:off x="215152" y="2181997"/>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D" dirty="0" err="1">
                <a:solidFill>
                  <a:schemeClr val="accent6">
                    <a:lumMod val="50000"/>
                  </a:schemeClr>
                </a:solidFill>
              </a:rPr>
              <a:t>Bagan</a:t>
            </a:r>
            <a:endParaRPr lang="en-US" dirty="0">
              <a:solidFill>
                <a:schemeClr val="accent6">
                  <a:lumMod val="50000"/>
                </a:schemeClr>
              </a:solidFill>
            </a:endParaRPr>
          </a:p>
        </p:txBody>
      </p:sp>
      <p:sp>
        <p:nvSpPr>
          <p:cNvPr id="7" name="TextBox 6">
            <a:hlinkClick r:id="rId4" action="ppaction://hlinksldjump"/>
          </p:cNvPr>
          <p:cNvSpPr txBox="1"/>
          <p:nvPr/>
        </p:nvSpPr>
        <p:spPr>
          <a:xfrm>
            <a:off x="215153" y="1189174"/>
            <a:ext cx="2057399"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Tugas</a:t>
            </a:r>
            <a:r>
              <a:rPr lang="en-ID" dirty="0">
                <a:solidFill>
                  <a:schemeClr val="accent6">
                    <a:lumMod val="50000"/>
                  </a:schemeClr>
                </a:solidFill>
              </a:rPr>
              <a:t> </a:t>
            </a:r>
            <a:r>
              <a:rPr lang="en-ID" dirty="0" err="1">
                <a:solidFill>
                  <a:schemeClr val="accent6">
                    <a:lumMod val="50000"/>
                  </a:schemeClr>
                </a:solidFill>
              </a:rPr>
              <a:t>Pokok</a:t>
            </a:r>
            <a:r>
              <a:rPr lang="en-ID" dirty="0">
                <a:solidFill>
                  <a:schemeClr val="accent6">
                    <a:lumMod val="50000"/>
                  </a:schemeClr>
                </a:solidFill>
              </a:rPr>
              <a:t> </a:t>
            </a:r>
            <a:r>
              <a:rPr lang="en-ID" dirty="0" err="1">
                <a:solidFill>
                  <a:schemeClr val="accent6">
                    <a:lumMod val="50000"/>
                  </a:schemeClr>
                </a:solidFill>
              </a:rPr>
              <a:t>dan</a:t>
            </a:r>
            <a:r>
              <a:rPr lang="en-ID" dirty="0">
                <a:solidFill>
                  <a:schemeClr val="accent6">
                    <a:lumMod val="50000"/>
                  </a:schemeClr>
                </a:solidFill>
              </a:rPr>
              <a:t> </a:t>
            </a:r>
            <a:r>
              <a:rPr lang="en-ID" dirty="0" err="1">
                <a:solidFill>
                  <a:schemeClr val="accent6">
                    <a:lumMod val="50000"/>
                  </a:schemeClr>
                </a:solidFill>
              </a:rPr>
              <a:t>Fungsi</a:t>
            </a:r>
            <a:endParaRPr lang="en-US" dirty="0">
              <a:solidFill>
                <a:schemeClr val="accent6">
                  <a:lumMod val="50000"/>
                </a:schemeClr>
              </a:solidFill>
            </a:endParaRPr>
          </a:p>
        </p:txBody>
      </p:sp>
      <p:sp>
        <p:nvSpPr>
          <p:cNvPr id="6" name="Right Arrow 5">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en-ID" dirty="0"/>
              <a:t>Indonesia Game Rating System</a:t>
            </a:r>
            <a:endParaRPr lang="en-US" dirty="0"/>
          </a:p>
        </p:txBody>
      </p:sp>
      <p:sp>
        <p:nvSpPr>
          <p:cNvPr id="6" name="Content Placeholder 5"/>
          <p:cNvSpPr>
            <a:spLocks noGrp="1"/>
          </p:cNvSpPr>
          <p:nvPr>
            <p:ph idx="1"/>
          </p:nvPr>
        </p:nvSpPr>
        <p:spPr>
          <a:xfrm>
            <a:off x="2501152" y="1189174"/>
            <a:ext cx="9386047" cy="4983025"/>
          </a:xfrm>
        </p:spPr>
        <p:txBody>
          <a:bodyPr/>
          <a:lstStyle/>
          <a:p>
            <a:pPr marL="0" indent="0">
              <a:buNone/>
            </a:pPr>
            <a:endParaRPr lang="en-US"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Latar</a:t>
            </a:r>
            <a:r>
              <a:rPr lang="en-ID" dirty="0">
                <a:solidFill>
                  <a:schemeClr val="accent6">
                    <a:lumMod val="50000"/>
                  </a:schemeClr>
                </a:solidFill>
              </a:rPr>
              <a:t> </a:t>
            </a:r>
            <a:r>
              <a:rPr lang="en-ID" dirty="0" err="1">
                <a:solidFill>
                  <a:schemeClr val="accent6">
                    <a:lumMod val="50000"/>
                  </a:schemeClr>
                </a:solidFill>
              </a:rPr>
              <a:t>Belakang</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Tujuan</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615553"/>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sz="1700" dirty="0" err="1">
                <a:solidFill>
                  <a:schemeClr val="accent6">
                    <a:lumMod val="50000"/>
                  </a:schemeClr>
                </a:solidFill>
              </a:rPr>
              <a:t>Ketentuan</a:t>
            </a:r>
            <a:r>
              <a:rPr lang="en-ID" sz="1700" dirty="0">
                <a:solidFill>
                  <a:schemeClr val="accent6">
                    <a:lumMod val="50000"/>
                  </a:schemeClr>
                </a:solidFill>
              </a:rPr>
              <a:t> </a:t>
            </a:r>
            <a:r>
              <a:rPr lang="en-ID" sz="1700" dirty="0" err="1">
                <a:solidFill>
                  <a:schemeClr val="accent6">
                    <a:lumMod val="50000"/>
                  </a:schemeClr>
                </a:solidFill>
              </a:rPr>
              <a:t>Kategori</a:t>
            </a:r>
            <a:r>
              <a:rPr lang="en-ID" sz="1700" dirty="0">
                <a:solidFill>
                  <a:schemeClr val="accent6">
                    <a:lumMod val="50000"/>
                  </a:schemeClr>
                </a:solidFill>
              </a:rPr>
              <a:t> </a:t>
            </a:r>
            <a:r>
              <a:rPr lang="en-ID" sz="1700" dirty="0" err="1">
                <a:solidFill>
                  <a:schemeClr val="accent6">
                    <a:lumMod val="50000"/>
                  </a:schemeClr>
                </a:solidFill>
              </a:rPr>
              <a:t>Klasifikasi</a:t>
            </a:r>
            <a:endParaRPr lang="en-US" sz="1700" dirty="0">
              <a:solidFill>
                <a:schemeClr val="accent6">
                  <a:lumMod val="50000"/>
                </a:schemeClr>
              </a:solidFill>
            </a:endParaRPr>
          </a:p>
        </p:txBody>
      </p:sp>
      <p:sp>
        <p:nvSpPr>
          <p:cNvPr id="7" name="Right Arrow 6">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en-ID" dirty="0"/>
              <a:t>Indonesia Game Rating System</a:t>
            </a:r>
            <a:endParaRPr lang="en-US" dirty="0"/>
          </a:p>
        </p:txBody>
      </p:sp>
      <p:sp>
        <p:nvSpPr>
          <p:cNvPr id="6" name="Content Placeholder 5"/>
          <p:cNvSpPr>
            <a:spLocks noGrp="1"/>
          </p:cNvSpPr>
          <p:nvPr>
            <p:ph idx="1"/>
          </p:nvPr>
        </p:nvSpPr>
        <p:spPr>
          <a:xfrm>
            <a:off x="2501152" y="1189174"/>
            <a:ext cx="9386047" cy="4983025"/>
          </a:xfrm>
        </p:spPr>
        <p:txBody>
          <a:bodyPr>
            <a:normAutofit/>
          </a:bodyPr>
          <a:lstStyle/>
          <a:p>
            <a:pPr marL="0" indent="0" algn="just">
              <a:buNone/>
            </a:pPr>
            <a:r>
              <a:rPr lang="id-ID" sz="2400" dirty="0"/>
              <a:t>Klasifikasi Permainana Interaktif Elektronik (KPIE) / Indonesia Game Rating System (IGRS), merupakan kebijakan Pemerintah melalui Peraturan Menteri Komunikasi dan Informatika No. 11 Tahun 2016 tentang Klasifikasi Permainan Interaktif Elektronik, yang berfungsi sebagai alat untuk mengklasifikasikan game berdasarkan kategori konten dan kelompok usia pengguna.</a:t>
            </a:r>
            <a:endParaRPr lang="en-US" sz="2400"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D" dirty="0" err="1">
                <a:solidFill>
                  <a:schemeClr val="accent6">
                    <a:lumMod val="50000"/>
                  </a:schemeClr>
                </a:solidFill>
              </a:rPr>
              <a:t>Latar</a:t>
            </a:r>
            <a:r>
              <a:rPr lang="en-ID" dirty="0">
                <a:solidFill>
                  <a:schemeClr val="accent6">
                    <a:lumMod val="50000"/>
                  </a:schemeClr>
                </a:solidFill>
              </a:rPr>
              <a:t> </a:t>
            </a:r>
            <a:r>
              <a:rPr lang="en-ID" dirty="0" err="1">
                <a:solidFill>
                  <a:schemeClr val="accent6">
                    <a:lumMod val="50000"/>
                  </a:schemeClr>
                </a:solidFill>
              </a:rPr>
              <a:t>Belakang</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Tujuan</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615553"/>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sz="1700" dirty="0" err="1">
                <a:solidFill>
                  <a:schemeClr val="accent6">
                    <a:lumMod val="50000"/>
                  </a:schemeClr>
                </a:solidFill>
              </a:rPr>
              <a:t>Ketentuan</a:t>
            </a:r>
            <a:r>
              <a:rPr lang="en-ID" sz="1700" dirty="0">
                <a:solidFill>
                  <a:schemeClr val="accent6">
                    <a:lumMod val="50000"/>
                  </a:schemeClr>
                </a:solidFill>
              </a:rPr>
              <a:t> </a:t>
            </a:r>
            <a:r>
              <a:rPr lang="en-ID" sz="1700" dirty="0" err="1">
                <a:solidFill>
                  <a:schemeClr val="accent6">
                    <a:lumMod val="50000"/>
                  </a:schemeClr>
                </a:solidFill>
              </a:rPr>
              <a:t>Kategori</a:t>
            </a:r>
            <a:r>
              <a:rPr lang="en-ID" sz="1700" dirty="0">
                <a:solidFill>
                  <a:schemeClr val="accent6">
                    <a:lumMod val="50000"/>
                  </a:schemeClr>
                </a:solidFill>
              </a:rPr>
              <a:t> </a:t>
            </a:r>
            <a:r>
              <a:rPr lang="en-ID" sz="1700" dirty="0" err="1">
                <a:solidFill>
                  <a:schemeClr val="accent6">
                    <a:lumMod val="50000"/>
                  </a:schemeClr>
                </a:solidFill>
              </a:rPr>
              <a:t>Klasifikasi</a:t>
            </a:r>
            <a:endParaRPr lang="en-US" sz="1700" dirty="0">
              <a:solidFill>
                <a:schemeClr val="accent6">
                  <a:lumMod val="50000"/>
                </a:schemeClr>
              </a:solidFill>
            </a:endParaRPr>
          </a:p>
        </p:txBody>
      </p:sp>
      <p:sp>
        <p:nvSpPr>
          <p:cNvPr id="7" name="Right Arrow 6">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04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en-ID" dirty="0"/>
              <a:t>Indonesia Game Rating System</a:t>
            </a:r>
            <a:endParaRPr lang="en-US" dirty="0"/>
          </a:p>
        </p:txBody>
      </p:sp>
      <p:sp>
        <p:nvSpPr>
          <p:cNvPr id="6" name="Content Placeholder 5"/>
          <p:cNvSpPr>
            <a:spLocks noGrp="1"/>
          </p:cNvSpPr>
          <p:nvPr>
            <p:ph idx="1"/>
          </p:nvPr>
        </p:nvSpPr>
        <p:spPr>
          <a:xfrm>
            <a:off x="2501152" y="1189174"/>
            <a:ext cx="9386047" cy="4983025"/>
          </a:xfrm>
        </p:spPr>
        <p:txBody>
          <a:bodyPr>
            <a:normAutofit/>
          </a:bodyPr>
          <a:lstStyle/>
          <a:p>
            <a:pPr marL="457200" lvl="0" indent="-457200" algn="just">
              <a:buFont typeface="+mj-lt"/>
              <a:buAutoNum type="arabicPeriod"/>
            </a:pPr>
            <a:r>
              <a:rPr lang="id-ID" sz="2400" dirty="0"/>
              <a:t>Mengklasifikasikan permainan interaktif elektronik (PIE) untuk membantu Penyelenggara dalam memasarkan produk PIE sesuai dengan nilai-nilai luhur bangsa Indonesia.</a:t>
            </a:r>
            <a:endParaRPr lang="en-US" sz="2400" dirty="0"/>
          </a:p>
          <a:p>
            <a:pPr marL="457200" lvl="0" indent="-457200" algn="just">
              <a:buFont typeface="+mj-lt"/>
              <a:buAutoNum type="arabicPeriod"/>
            </a:pPr>
            <a:r>
              <a:rPr lang="id-ID" sz="2400" dirty="0"/>
              <a:t>Mengklasifikasikan PIE untuk membantu masyarakat pengguna, termasuk orang tua dalam memilih PIE  yang sesuai dengan usia pengguna.</a:t>
            </a:r>
            <a:endParaRPr lang="en-US" sz="2400" dirty="0"/>
          </a:p>
        </p:txBody>
      </p:sp>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Latar</a:t>
            </a:r>
            <a:r>
              <a:rPr lang="en-ID" dirty="0">
                <a:solidFill>
                  <a:schemeClr val="accent6">
                    <a:lumMod val="50000"/>
                  </a:schemeClr>
                </a:solidFill>
              </a:rPr>
              <a:t> </a:t>
            </a:r>
            <a:r>
              <a:rPr lang="en-ID" dirty="0" err="1">
                <a:solidFill>
                  <a:schemeClr val="accent6">
                    <a:lumMod val="50000"/>
                  </a:schemeClr>
                </a:solidFill>
              </a:rPr>
              <a:t>Belakang</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D" dirty="0" err="1">
                <a:solidFill>
                  <a:schemeClr val="accent6">
                    <a:lumMod val="50000"/>
                  </a:schemeClr>
                </a:solidFill>
              </a:rPr>
              <a:t>Tujuan</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615553"/>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sz="1700" dirty="0" err="1">
                <a:solidFill>
                  <a:schemeClr val="accent6">
                    <a:lumMod val="50000"/>
                  </a:schemeClr>
                </a:solidFill>
              </a:rPr>
              <a:t>Ketentuan</a:t>
            </a:r>
            <a:r>
              <a:rPr lang="en-ID" sz="1700" dirty="0">
                <a:solidFill>
                  <a:schemeClr val="accent6">
                    <a:lumMod val="50000"/>
                  </a:schemeClr>
                </a:solidFill>
              </a:rPr>
              <a:t> </a:t>
            </a:r>
            <a:r>
              <a:rPr lang="en-ID" sz="1700" dirty="0" err="1">
                <a:solidFill>
                  <a:schemeClr val="accent6">
                    <a:lumMod val="50000"/>
                  </a:schemeClr>
                </a:solidFill>
              </a:rPr>
              <a:t>Kategori</a:t>
            </a:r>
            <a:r>
              <a:rPr lang="en-ID" sz="1700" dirty="0">
                <a:solidFill>
                  <a:schemeClr val="accent6">
                    <a:lumMod val="50000"/>
                  </a:schemeClr>
                </a:solidFill>
              </a:rPr>
              <a:t> </a:t>
            </a:r>
            <a:r>
              <a:rPr lang="en-ID" sz="1700" dirty="0" err="1">
                <a:solidFill>
                  <a:schemeClr val="accent6">
                    <a:lumMod val="50000"/>
                  </a:schemeClr>
                </a:solidFill>
              </a:rPr>
              <a:t>Klasifikasi</a:t>
            </a:r>
            <a:endParaRPr lang="en-US" sz="1700" dirty="0">
              <a:solidFill>
                <a:schemeClr val="accent6">
                  <a:lumMod val="50000"/>
                </a:schemeClr>
              </a:solidFill>
            </a:endParaRPr>
          </a:p>
        </p:txBody>
      </p:sp>
      <p:sp>
        <p:nvSpPr>
          <p:cNvPr id="7" name="Right Arrow 6">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59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Bab I</a:t>
            </a:r>
            <a:br>
              <a:rPr lang="en-ID" dirty="0"/>
            </a:br>
            <a:r>
              <a:rPr lang="id-ID" dirty="0"/>
              <a:t>Latar Belakang</a:t>
            </a:r>
            <a:endParaRPr lang="en-US" dirty="0"/>
          </a:p>
        </p:txBody>
      </p:sp>
      <p:sp>
        <p:nvSpPr>
          <p:cNvPr id="3" name="Content Placeholder 2"/>
          <p:cNvSpPr>
            <a:spLocks noGrp="1"/>
          </p:cNvSpPr>
          <p:nvPr>
            <p:ph idx="1"/>
          </p:nvPr>
        </p:nvSpPr>
        <p:spPr/>
        <p:txBody>
          <a:bodyPr/>
          <a:lstStyle/>
          <a:p>
            <a:r>
              <a:rPr lang="en-ID" dirty="0" err="1">
                <a:hlinkClick r:id="rId2" action="ppaction://hlinksldjump"/>
              </a:rPr>
              <a:t>Latar</a:t>
            </a:r>
            <a:r>
              <a:rPr lang="en-ID" dirty="0">
                <a:hlinkClick r:id="rId2" action="ppaction://hlinksldjump"/>
              </a:rPr>
              <a:t> </a:t>
            </a:r>
            <a:r>
              <a:rPr lang="en-ID" dirty="0" err="1">
                <a:hlinkClick r:id="rId2" action="ppaction://hlinksldjump"/>
              </a:rPr>
              <a:t>Belakang</a:t>
            </a:r>
            <a:r>
              <a:rPr lang="id-ID" dirty="0">
                <a:hlinkClick r:id="rId2" action="ppaction://hlinksldjump"/>
              </a:rPr>
              <a:t> Masalah</a:t>
            </a:r>
            <a:endParaRPr lang="id-ID" dirty="0"/>
          </a:p>
          <a:p>
            <a:r>
              <a:rPr lang="id-ID" dirty="0">
                <a:hlinkClick r:id="rId3" action="ppaction://hlinksldjump"/>
              </a:rPr>
              <a:t>B</a:t>
            </a:r>
            <a:r>
              <a:rPr lang="en-ID" dirty="0" err="1">
                <a:hlinkClick r:id="rId3" action="ppaction://hlinksldjump"/>
              </a:rPr>
              <a:t>atasan</a:t>
            </a:r>
            <a:r>
              <a:rPr lang="en-ID" dirty="0">
                <a:hlinkClick r:id="rId3" action="ppaction://hlinksldjump"/>
              </a:rPr>
              <a:t> </a:t>
            </a:r>
            <a:r>
              <a:rPr lang="en-ID" dirty="0" err="1">
                <a:hlinkClick r:id="rId3" action="ppaction://hlinksldjump"/>
              </a:rPr>
              <a:t>Masalah</a:t>
            </a:r>
            <a:endParaRPr lang="en-ID" dirty="0"/>
          </a:p>
          <a:p>
            <a:r>
              <a:rPr lang="en-ID" dirty="0" err="1">
                <a:hlinkClick r:id="rId4" action="ppaction://hlinksldjump"/>
              </a:rPr>
              <a:t>Rumusan</a:t>
            </a:r>
            <a:r>
              <a:rPr lang="en-ID" dirty="0">
                <a:hlinkClick r:id="rId4" action="ppaction://hlinksldjump"/>
              </a:rPr>
              <a:t> </a:t>
            </a:r>
            <a:r>
              <a:rPr lang="en-ID" dirty="0" err="1">
                <a:hlinkClick r:id="rId4" action="ppaction://hlinksldjump"/>
              </a:rPr>
              <a:t>Masalah</a:t>
            </a:r>
            <a:endParaRPr lang="en-ID" dirty="0"/>
          </a:p>
          <a:p>
            <a:r>
              <a:rPr lang="en-ID" dirty="0" err="1">
                <a:hlinkClick r:id="rId5" action="ppaction://hlinksldjump"/>
              </a:rPr>
              <a:t>Tujuan</a:t>
            </a:r>
            <a:r>
              <a:rPr lang="en-ID" dirty="0">
                <a:hlinkClick r:id="rId5" action="ppaction://hlinksldjump"/>
              </a:rPr>
              <a:t> Pen</a:t>
            </a:r>
            <a:r>
              <a:rPr lang="id-ID" dirty="0">
                <a:hlinkClick r:id="rId5" action="ppaction://hlinksldjump"/>
              </a:rPr>
              <a:t>e</a:t>
            </a:r>
            <a:r>
              <a:rPr lang="en-ID" dirty="0">
                <a:hlinkClick r:id="rId5" action="ppaction://hlinksldjump"/>
              </a:rPr>
              <a:t>li</a:t>
            </a:r>
            <a:r>
              <a:rPr lang="id-ID" dirty="0">
                <a:hlinkClick r:id="rId5" action="ppaction://hlinksldjump"/>
              </a:rPr>
              <a:t>ti</a:t>
            </a:r>
            <a:r>
              <a:rPr lang="en-ID" dirty="0">
                <a:hlinkClick r:id="rId5" action="ppaction://hlinksldjump"/>
              </a:rPr>
              <a:t>an</a:t>
            </a:r>
            <a:endParaRPr lang="en-ID" dirty="0"/>
          </a:p>
          <a:p>
            <a:r>
              <a:rPr lang="en-ID" dirty="0" err="1">
                <a:hlinkClick r:id="rId6" action="ppaction://hlinksldjump"/>
              </a:rPr>
              <a:t>Manfaat</a:t>
            </a:r>
            <a:r>
              <a:rPr lang="en-ID" dirty="0">
                <a:hlinkClick r:id="rId6" action="ppaction://hlinksldjump"/>
              </a:rPr>
              <a:t> Pen</a:t>
            </a:r>
            <a:r>
              <a:rPr lang="id-ID" dirty="0">
                <a:hlinkClick r:id="rId6" action="ppaction://hlinksldjump"/>
              </a:rPr>
              <a:t>e</a:t>
            </a:r>
            <a:r>
              <a:rPr lang="en-ID" dirty="0">
                <a:hlinkClick r:id="rId6" action="ppaction://hlinksldjump"/>
              </a:rPr>
              <a:t>li</a:t>
            </a:r>
            <a:r>
              <a:rPr lang="id-ID" dirty="0">
                <a:hlinkClick r:id="rId6" action="ppaction://hlinksldjump"/>
              </a:rPr>
              <a:t>ti</a:t>
            </a:r>
            <a:r>
              <a:rPr lang="en-ID" dirty="0">
                <a:hlinkClick r:id="rId6" action="ppaction://hlinksldjump"/>
              </a:rPr>
              <a:t>an</a:t>
            </a:r>
            <a:endParaRPr lang="en-ID" dirty="0"/>
          </a:p>
          <a:p>
            <a:r>
              <a:rPr lang="en-ID" dirty="0">
                <a:hlinkClick r:id="rId7" action="ppaction://hlinksldjump"/>
              </a:rPr>
              <a:t>J</a:t>
            </a:r>
            <a:r>
              <a:rPr lang="id-ID" dirty="0">
                <a:hlinkClick r:id="rId7" action="ppaction://hlinksldjump"/>
              </a:rPr>
              <a:t>enis Penelitian</a:t>
            </a:r>
            <a:endParaRPr lang="en-US" dirty="0"/>
          </a:p>
        </p:txBody>
      </p:sp>
      <p:sp>
        <p:nvSpPr>
          <p:cNvPr id="4" name="Right Arrow 3">
            <a:hlinkClick r:id="rId8"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2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15153"/>
            <a:ext cx="9601200" cy="627529"/>
          </a:xfrm>
        </p:spPr>
        <p:txBody>
          <a:bodyPr/>
          <a:lstStyle/>
          <a:p>
            <a:r>
              <a:rPr lang="en-ID" dirty="0"/>
              <a:t>Indonesia Game Rating System</a:t>
            </a:r>
            <a:endParaRPr lang="en-US" dirty="0"/>
          </a:p>
        </p:txBody>
      </p:sp>
      <p:graphicFrame>
        <p:nvGraphicFramePr>
          <p:cNvPr id="3" name="Content Placeholder 2"/>
          <p:cNvGraphicFramePr>
            <a:graphicFrameLocks noGrp="1"/>
          </p:cNvGraphicFramePr>
          <p:nvPr>
            <p:ph idx="1"/>
          </p:nvPr>
        </p:nvGraphicFramePr>
        <p:xfrm>
          <a:off x="2540266" y="1140748"/>
          <a:ext cx="9308567" cy="5275449"/>
        </p:xfrm>
        <a:graphic>
          <a:graphicData uri="http://schemas.openxmlformats.org/drawingml/2006/table">
            <a:tbl>
              <a:tblPr>
                <a:tableStyleId>{3C2FFA5D-87B4-456A-9821-1D502468CF0F}</a:tableStyleId>
              </a:tblPr>
              <a:tblGrid>
                <a:gridCol w="3987790">
                  <a:extLst>
                    <a:ext uri="{9D8B030D-6E8A-4147-A177-3AD203B41FA5}">
                      <a16:colId xmlns:a16="http://schemas.microsoft.com/office/drawing/2014/main" val="20000"/>
                    </a:ext>
                  </a:extLst>
                </a:gridCol>
                <a:gridCol w="5320777">
                  <a:extLst>
                    <a:ext uri="{9D8B030D-6E8A-4147-A177-3AD203B41FA5}">
                      <a16:colId xmlns:a16="http://schemas.microsoft.com/office/drawing/2014/main" val="20001"/>
                    </a:ext>
                  </a:extLst>
                </a:gridCol>
              </a:tblGrid>
              <a:tr h="380469">
                <a:tc>
                  <a:txBody>
                    <a:bodyPr/>
                    <a:lstStyle/>
                    <a:p>
                      <a:pPr algn="ctr">
                        <a:lnSpc>
                          <a:spcPct val="107000"/>
                        </a:lnSpc>
                        <a:spcAft>
                          <a:spcPts val="800"/>
                        </a:spcAft>
                      </a:pPr>
                      <a:r>
                        <a:rPr lang="en-AU" sz="1200">
                          <a:effectLst/>
                        </a:rPr>
                        <a:t>Kelompok Usia Pengguna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949" marR="60949" marT="9235" marB="0"/>
                </a:tc>
                <a:tc>
                  <a:txBody>
                    <a:bodyPr/>
                    <a:lstStyle/>
                    <a:p>
                      <a:pPr algn="ctr">
                        <a:lnSpc>
                          <a:spcPct val="107000"/>
                        </a:lnSpc>
                        <a:spcAft>
                          <a:spcPts val="800"/>
                        </a:spcAft>
                      </a:pPr>
                      <a:r>
                        <a:rPr lang="en-AU" sz="1200">
                          <a:effectLst/>
                        </a:rPr>
                        <a:t>Kategori Konten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949" marR="60949" marT="9235" marB="0"/>
                </a:tc>
                <a:extLst>
                  <a:ext uri="{0D108BD9-81ED-4DB2-BD59-A6C34878D82A}">
                    <a16:rowId xmlns:a16="http://schemas.microsoft.com/office/drawing/2014/main" val="10000"/>
                  </a:ext>
                </a:extLst>
              </a:tr>
              <a:tr h="3081431">
                <a:tc>
                  <a:txBody>
                    <a:bodyPr/>
                    <a:lstStyle/>
                    <a:p>
                      <a:pPr marL="342900" lvl="0" indent="-342900" algn="just">
                        <a:lnSpc>
                          <a:spcPct val="107000"/>
                        </a:lnSpc>
                        <a:spcAft>
                          <a:spcPts val="800"/>
                        </a:spcAft>
                        <a:buFont typeface="Symbol" panose="05050102010706020507" pitchFamily="18" charset="2"/>
                        <a:buChar char=""/>
                        <a:tabLst>
                          <a:tab pos="457200" algn="l"/>
                        </a:tabLst>
                      </a:pPr>
                      <a:r>
                        <a:rPr lang="en-AU" sz="1200">
                          <a:effectLst/>
                        </a:rPr>
                        <a:t>3 tahun atau lebih </a:t>
                      </a:r>
                      <a:endParaRPr lang="en-US" sz="1100">
                        <a:effectLst/>
                      </a:endParaRPr>
                    </a:p>
                    <a:p>
                      <a:pPr marL="342900" lvl="0" indent="-342900" algn="just">
                        <a:lnSpc>
                          <a:spcPct val="107000"/>
                        </a:lnSpc>
                        <a:spcAft>
                          <a:spcPts val="800"/>
                        </a:spcAft>
                        <a:buFont typeface="Symbol" panose="05050102010706020507" pitchFamily="18" charset="2"/>
                        <a:buChar char=""/>
                        <a:tabLst>
                          <a:tab pos="457200" algn="l"/>
                        </a:tabLst>
                      </a:pPr>
                      <a:r>
                        <a:rPr lang="en-AU" sz="1200">
                          <a:effectLst/>
                        </a:rPr>
                        <a:t>7 tahun atau lebih</a:t>
                      </a:r>
                      <a:endParaRPr lang="en-US" sz="1100">
                        <a:effectLst/>
                      </a:endParaRPr>
                    </a:p>
                    <a:p>
                      <a:pPr marL="342900" lvl="0" indent="-342900" algn="just">
                        <a:lnSpc>
                          <a:spcPct val="107000"/>
                        </a:lnSpc>
                        <a:spcAft>
                          <a:spcPts val="800"/>
                        </a:spcAft>
                        <a:buFont typeface="Symbol" panose="05050102010706020507" pitchFamily="18" charset="2"/>
                        <a:buChar char=""/>
                        <a:tabLst>
                          <a:tab pos="457200" algn="l"/>
                        </a:tabLst>
                      </a:pPr>
                      <a:r>
                        <a:rPr lang="en-AU" sz="1200">
                          <a:effectLst/>
                        </a:rPr>
                        <a:t>13 tahun atau lebih</a:t>
                      </a:r>
                      <a:endParaRPr lang="en-US" sz="1100">
                        <a:effectLst/>
                      </a:endParaRPr>
                    </a:p>
                    <a:p>
                      <a:pPr marL="342900" lvl="0" indent="-342900" algn="just">
                        <a:lnSpc>
                          <a:spcPct val="107000"/>
                        </a:lnSpc>
                        <a:spcAft>
                          <a:spcPts val="800"/>
                        </a:spcAft>
                        <a:buFont typeface="Symbol" panose="05050102010706020507" pitchFamily="18" charset="2"/>
                        <a:buChar char=""/>
                        <a:tabLst>
                          <a:tab pos="457200" algn="l"/>
                        </a:tabLst>
                      </a:pPr>
                      <a:r>
                        <a:rPr lang="en-AU" sz="1200">
                          <a:effectLst/>
                        </a:rPr>
                        <a:t>18 tahun atau lebih</a:t>
                      </a:r>
                      <a:endParaRPr lang="en-US" sz="1100">
                        <a:effectLst/>
                      </a:endParaRPr>
                    </a:p>
                    <a:p>
                      <a:pPr marL="342900" lvl="0" indent="-342900" algn="just">
                        <a:lnSpc>
                          <a:spcPct val="107000"/>
                        </a:lnSpc>
                        <a:spcAft>
                          <a:spcPts val="800"/>
                        </a:spcAft>
                        <a:buFont typeface="Symbol" panose="05050102010706020507" pitchFamily="18" charset="2"/>
                        <a:buChar char=""/>
                        <a:tabLst>
                          <a:tab pos="457200" algn="l"/>
                        </a:tabLst>
                      </a:pPr>
                      <a:r>
                        <a:rPr lang="en-AU" sz="1200">
                          <a:effectLst/>
                        </a:rPr>
                        <a:t>Semua usia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949" marR="60949" marT="9235" marB="0"/>
                </a:tc>
                <a:tc>
                  <a:txBody>
                    <a:bodyPr/>
                    <a:lstStyle/>
                    <a:p>
                      <a:pPr marL="342900" lvl="0" indent="-342900" algn="just">
                        <a:lnSpc>
                          <a:spcPct val="107000"/>
                        </a:lnSpc>
                        <a:spcAft>
                          <a:spcPts val="800"/>
                        </a:spcAft>
                        <a:buFont typeface="+mj-lt"/>
                        <a:buAutoNum type="alphaLcPeriod"/>
                      </a:pPr>
                      <a:r>
                        <a:rPr lang="en-AU" sz="1200">
                          <a:effectLst/>
                        </a:rPr>
                        <a:t>rokok, minuman keras, dan narkotika, psikotropika dan zat adiktif lainnya;</a:t>
                      </a:r>
                      <a:endParaRPr lang="en-US" sz="1100">
                        <a:effectLst/>
                      </a:endParaRPr>
                    </a:p>
                    <a:p>
                      <a:pPr marL="342900" lvl="0" indent="-342900" algn="just">
                        <a:lnSpc>
                          <a:spcPct val="107000"/>
                        </a:lnSpc>
                        <a:spcAft>
                          <a:spcPts val="800"/>
                        </a:spcAft>
                        <a:buFont typeface="+mj-lt"/>
                        <a:buAutoNum type="alphaLcPeriod"/>
                      </a:pPr>
                      <a:r>
                        <a:rPr lang="en-AU" sz="1200">
                          <a:effectLst/>
                        </a:rPr>
                        <a:t>kekerasan;</a:t>
                      </a:r>
                      <a:endParaRPr lang="en-US" sz="1100">
                        <a:effectLst/>
                      </a:endParaRPr>
                    </a:p>
                    <a:p>
                      <a:pPr marL="342900" lvl="0" indent="-342900" algn="just">
                        <a:lnSpc>
                          <a:spcPct val="107000"/>
                        </a:lnSpc>
                        <a:spcAft>
                          <a:spcPts val="800"/>
                        </a:spcAft>
                        <a:buFont typeface="+mj-lt"/>
                        <a:buAutoNum type="alphaLcPeriod"/>
                      </a:pPr>
                      <a:r>
                        <a:rPr lang="en-AU" sz="1200">
                          <a:effectLst/>
                        </a:rPr>
                        <a:t>darah, mutilasi, dan kanibalisme;</a:t>
                      </a:r>
                      <a:endParaRPr lang="en-US" sz="1100">
                        <a:effectLst/>
                      </a:endParaRPr>
                    </a:p>
                    <a:p>
                      <a:pPr marL="342900" lvl="0" indent="-342900" algn="just">
                        <a:lnSpc>
                          <a:spcPct val="107000"/>
                        </a:lnSpc>
                        <a:spcAft>
                          <a:spcPts val="800"/>
                        </a:spcAft>
                        <a:buFont typeface="+mj-lt"/>
                        <a:buAutoNum type="alphaLcPeriod"/>
                      </a:pPr>
                      <a:r>
                        <a:rPr lang="en-AU" sz="1200">
                          <a:effectLst/>
                        </a:rPr>
                        <a:t>penggunaan bahasa;</a:t>
                      </a:r>
                      <a:endParaRPr lang="en-US" sz="1100">
                        <a:effectLst/>
                      </a:endParaRPr>
                    </a:p>
                    <a:p>
                      <a:pPr marL="342900" lvl="0" indent="-342900" algn="just">
                        <a:lnSpc>
                          <a:spcPct val="107000"/>
                        </a:lnSpc>
                        <a:spcAft>
                          <a:spcPts val="800"/>
                        </a:spcAft>
                        <a:buFont typeface="+mj-lt"/>
                        <a:buAutoNum type="alphaLcPeriod"/>
                      </a:pPr>
                      <a:r>
                        <a:rPr lang="en-AU" sz="1200">
                          <a:effectLst/>
                        </a:rPr>
                        <a:t>penampilan tokoh;</a:t>
                      </a:r>
                      <a:endParaRPr lang="en-US" sz="1100">
                        <a:effectLst/>
                      </a:endParaRPr>
                    </a:p>
                    <a:p>
                      <a:pPr marL="342900" lvl="0" indent="-342900" algn="just">
                        <a:lnSpc>
                          <a:spcPct val="107000"/>
                        </a:lnSpc>
                        <a:spcAft>
                          <a:spcPts val="800"/>
                        </a:spcAft>
                        <a:buFont typeface="+mj-lt"/>
                        <a:buAutoNum type="alphaLcPeriod"/>
                      </a:pPr>
                      <a:r>
                        <a:rPr lang="en-AU" sz="1200">
                          <a:effectLst/>
                        </a:rPr>
                        <a:t>seksual;</a:t>
                      </a:r>
                      <a:endParaRPr lang="en-US" sz="1100">
                        <a:effectLst/>
                      </a:endParaRPr>
                    </a:p>
                    <a:p>
                      <a:pPr marL="342900" lvl="0" indent="-342900" algn="just">
                        <a:lnSpc>
                          <a:spcPct val="107000"/>
                        </a:lnSpc>
                        <a:spcAft>
                          <a:spcPts val="800"/>
                        </a:spcAft>
                        <a:buFont typeface="+mj-lt"/>
                        <a:buAutoNum type="alphaLcPeriod"/>
                      </a:pPr>
                      <a:r>
                        <a:rPr lang="en-AU" sz="1200">
                          <a:effectLst/>
                        </a:rPr>
                        <a:t>penyimpangan seksual;</a:t>
                      </a:r>
                      <a:endParaRPr lang="en-US" sz="1100">
                        <a:effectLst/>
                      </a:endParaRPr>
                    </a:p>
                    <a:p>
                      <a:pPr marL="342900" lvl="0" indent="-342900" algn="just">
                        <a:lnSpc>
                          <a:spcPct val="107000"/>
                        </a:lnSpc>
                        <a:spcAft>
                          <a:spcPts val="800"/>
                        </a:spcAft>
                        <a:buFont typeface="+mj-lt"/>
                        <a:buAutoNum type="alphaLcPeriod"/>
                      </a:pPr>
                      <a:r>
                        <a:rPr lang="en-AU" sz="1200">
                          <a:effectLst/>
                        </a:rPr>
                        <a:t>simulasi judi;</a:t>
                      </a:r>
                      <a:endParaRPr lang="en-US" sz="1100">
                        <a:effectLst/>
                      </a:endParaRPr>
                    </a:p>
                    <a:p>
                      <a:pPr marL="342900" lvl="0" indent="-342900" algn="just">
                        <a:lnSpc>
                          <a:spcPct val="107000"/>
                        </a:lnSpc>
                        <a:spcAft>
                          <a:spcPts val="800"/>
                        </a:spcAft>
                        <a:buFont typeface="+mj-lt"/>
                        <a:buAutoNum type="alphaLcPeriod"/>
                      </a:pPr>
                      <a:r>
                        <a:rPr lang="en-AU" sz="1200">
                          <a:effectLst/>
                        </a:rPr>
                        <a:t>horor;</a:t>
                      </a:r>
                      <a:endParaRPr lang="en-US" sz="1100">
                        <a:effectLst/>
                      </a:endParaRPr>
                    </a:p>
                    <a:p>
                      <a:pPr marL="342900" lvl="0" indent="-342900" algn="just">
                        <a:lnSpc>
                          <a:spcPct val="107000"/>
                        </a:lnSpc>
                        <a:spcAft>
                          <a:spcPts val="800"/>
                        </a:spcAft>
                        <a:buFont typeface="+mj-lt"/>
                        <a:buAutoNum type="alphaLcPeriod"/>
                      </a:pPr>
                      <a:r>
                        <a:rPr lang="en-AU" sz="1200">
                          <a:effectLst/>
                        </a:rPr>
                        <a:t>interaksi daring;</a:t>
                      </a:r>
                      <a:endParaRPr lang="en-US" sz="1100">
                        <a:effectLst/>
                      </a:endParaRPr>
                    </a:p>
                    <a:p>
                      <a:pPr marL="342900" lvl="0" indent="-342900" algn="just">
                        <a:lnSpc>
                          <a:spcPct val="107000"/>
                        </a:lnSpc>
                        <a:spcAft>
                          <a:spcPts val="800"/>
                        </a:spcAft>
                        <a:buFont typeface="+mj-lt"/>
                        <a:buAutoNum type="alphaLcPeriod"/>
                      </a:pPr>
                      <a:r>
                        <a:rPr lang="en-AU" sz="1200">
                          <a:effectLst/>
                        </a:rPr>
                        <a:t>transaksi keuangan (* tambahan).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949" marR="60949" marT="9235" marB="0"/>
                </a:tc>
                <a:extLst>
                  <a:ext uri="{0D108BD9-81ED-4DB2-BD59-A6C34878D82A}">
                    <a16:rowId xmlns:a16="http://schemas.microsoft.com/office/drawing/2014/main" val="10001"/>
                  </a:ext>
                </a:extLst>
              </a:tr>
              <a:tr h="1521261">
                <a:tc>
                  <a:txBody>
                    <a:bodyPr/>
                    <a:lstStyle/>
                    <a:p>
                      <a:pPr>
                        <a:lnSpc>
                          <a:spcPct val="107000"/>
                        </a:lnSpc>
                        <a:spcAft>
                          <a:spcPts val="800"/>
                        </a:spcAft>
                      </a:pPr>
                      <a:r>
                        <a:rPr lang="en-AU" sz="1200">
                          <a:effectLst/>
                        </a:rPr>
                        <a:t>Tidak dapat diklasifikasikan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0949" marR="60949" marT="9235" marB="0"/>
                </a:tc>
                <a:tc>
                  <a:txBody>
                    <a:bodyPr/>
                    <a:lstStyle/>
                    <a:p>
                      <a:pPr marL="342900" lvl="0" indent="-342900" algn="just">
                        <a:lnSpc>
                          <a:spcPct val="107000"/>
                        </a:lnSpc>
                        <a:spcAft>
                          <a:spcPts val="800"/>
                        </a:spcAft>
                        <a:buFont typeface="+mj-lt"/>
                        <a:buAutoNum type="alphaLcPeriod"/>
                        <a:tabLst>
                          <a:tab pos="457200" algn="l"/>
                        </a:tabLst>
                      </a:pPr>
                      <a:r>
                        <a:rPr lang="en-AU" sz="1200" dirty="0" err="1">
                          <a:effectLst/>
                        </a:rPr>
                        <a:t>menampilkan</a:t>
                      </a:r>
                      <a:r>
                        <a:rPr lang="en-AU" sz="1200" dirty="0">
                          <a:effectLst/>
                        </a:rPr>
                        <a:t> </a:t>
                      </a:r>
                      <a:r>
                        <a:rPr lang="en-AU" sz="1200" dirty="0" err="1">
                          <a:effectLst/>
                        </a:rPr>
                        <a:t>dan</a:t>
                      </a:r>
                      <a:r>
                        <a:rPr lang="en-AU" sz="1200" dirty="0">
                          <a:effectLst/>
                        </a:rPr>
                        <a:t>/</a:t>
                      </a:r>
                      <a:r>
                        <a:rPr lang="en-AU" sz="1200" dirty="0" err="1">
                          <a:effectLst/>
                        </a:rPr>
                        <a:t>atau</a:t>
                      </a:r>
                      <a:r>
                        <a:rPr lang="en-AU" sz="1200" dirty="0">
                          <a:effectLst/>
                        </a:rPr>
                        <a:t> </a:t>
                      </a:r>
                      <a:r>
                        <a:rPr lang="en-AU" sz="1200" dirty="0" err="1">
                          <a:effectLst/>
                        </a:rPr>
                        <a:t>memperdengarkan</a:t>
                      </a:r>
                      <a:r>
                        <a:rPr lang="en-AU" sz="1200" dirty="0">
                          <a:effectLst/>
                        </a:rPr>
                        <a:t> </a:t>
                      </a:r>
                      <a:r>
                        <a:rPr lang="en-AU" sz="1200" dirty="0" err="1">
                          <a:effectLst/>
                        </a:rPr>
                        <a:t>pornografi</a:t>
                      </a:r>
                      <a:r>
                        <a:rPr lang="en-AU" sz="1200" dirty="0">
                          <a:effectLst/>
                        </a:rPr>
                        <a:t>;</a:t>
                      </a:r>
                      <a:endParaRPr lang="en-US" sz="1100" dirty="0">
                        <a:effectLst/>
                      </a:endParaRPr>
                    </a:p>
                    <a:p>
                      <a:pPr marL="342900" lvl="0" indent="-342900" algn="just">
                        <a:lnSpc>
                          <a:spcPct val="107000"/>
                        </a:lnSpc>
                        <a:spcAft>
                          <a:spcPts val="800"/>
                        </a:spcAft>
                        <a:buFont typeface="+mj-lt"/>
                        <a:buAutoNum type="alphaLcPeriod"/>
                        <a:tabLst>
                          <a:tab pos="457200" algn="l"/>
                        </a:tabLst>
                      </a:pPr>
                      <a:r>
                        <a:rPr lang="en-AU" sz="1200" dirty="0" err="1">
                          <a:effectLst/>
                        </a:rPr>
                        <a:t>merupakan</a:t>
                      </a:r>
                      <a:r>
                        <a:rPr lang="en-AU" sz="1200" dirty="0">
                          <a:effectLst/>
                        </a:rPr>
                        <a:t> </a:t>
                      </a:r>
                      <a:r>
                        <a:rPr lang="en-AU" sz="1200" dirty="0" err="1">
                          <a:effectLst/>
                        </a:rPr>
                        <a:t>kegiatan</a:t>
                      </a:r>
                      <a:r>
                        <a:rPr lang="en-AU" sz="1200" dirty="0">
                          <a:effectLst/>
                        </a:rPr>
                        <a:t> </a:t>
                      </a:r>
                      <a:r>
                        <a:rPr lang="en-AU" sz="1200" dirty="0" err="1">
                          <a:effectLst/>
                        </a:rPr>
                        <a:t>judi</a:t>
                      </a:r>
                      <a:r>
                        <a:rPr lang="en-AU" sz="1200" dirty="0">
                          <a:effectLst/>
                        </a:rPr>
                        <a:t> yang </a:t>
                      </a:r>
                      <a:r>
                        <a:rPr lang="en-AU" sz="1200" dirty="0" err="1">
                          <a:effectLst/>
                        </a:rPr>
                        <a:t>dapat</a:t>
                      </a:r>
                      <a:r>
                        <a:rPr lang="en-AU" sz="1200" dirty="0">
                          <a:effectLst/>
                        </a:rPr>
                        <a:t> </a:t>
                      </a:r>
                      <a:r>
                        <a:rPr lang="en-AU" sz="1200" dirty="0" err="1">
                          <a:effectLst/>
                        </a:rPr>
                        <a:t>menggunakan</a:t>
                      </a:r>
                      <a:r>
                        <a:rPr lang="en-AU" sz="1200" dirty="0">
                          <a:effectLst/>
                        </a:rPr>
                        <a:t> </a:t>
                      </a:r>
                      <a:r>
                        <a:rPr lang="en-AU" sz="1200" dirty="0" err="1">
                          <a:effectLst/>
                        </a:rPr>
                        <a:t>uang</a:t>
                      </a:r>
                      <a:r>
                        <a:rPr lang="en-AU" sz="1200" dirty="0">
                          <a:effectLst/>
                        </a:rPr>
                        <a:t> </a:t>
                      </a:r>
                      <a:r>
                        <a:rPr lang="en-AU" sz="1200" dirty="0" err="1">
                          <a:effectLst/>
                        </a:rPr>
                        <a:t>asli</a:t>
                      </a:r>
                      <a:r>
                        <a:rPr lang="en-AU" sz="1200" dirty="0">
                          <a:effectLst/>
                        </a:rPr>
                        <a:t> </a:t>
                      </a:r>
                      <a:r>
                        <a:rPr lang="en-AU" sz="1200" dirty="0" err="1">
                          <a:effectLst/>
                        </a:rPr>
                        <a:t>ataupun</a:t>
                      </a:r>
                      <a:r>
                        <a:rPr lang="en-AU" sz="1200" dirty="0">
                          <a:effectLst/>
                        </a:rPr>
                        <a:t> </a:t>
                      </a:r>
                      <a:r>
                        <a:rPr lang="en-AU" sz="1200" dirty="0" err="1">
                          <a:effectLst/>
                        </a:rPr>
                        <a:t>uang</a:t>
                      </a:r>
                      <a:r>
                        <a:rPr lang="en-AU" sz="1200" dirty="0">
                          <a:effectLst/>
                        </a:rPr>
                        <a:t> virtual yang </a:t>
                      </a:r>
                      <a:r>
                        <a:rPr lang="en-AU" sz="1200" dirty="0" err="1">
                          <a:effectLst/>
                        </a:rPr>
                        <a:t>dapat</a:t>
                      </a:r>
                      <a:r>
                        <a:rPr lang="en-AU" sz="1200" dirty="0">
                          <a:effectLst/>
                        </a:rPr>
                        <a:t> </a:t>
                      </a:r>
                      <a:r>
                        <a:rPr lang="en-AU" sz="1200" dirty="0" err="1">
                          <a:effectLst/>
                        </a:rPr>
                        <a:t>ditukarkan</a:t>
                      </a:r>
                      <a:r>
                        <a:rPr lang="en-AU" sz="1200" dirty="0">
                          <a:effectLst/>
                        </a:rPr>
                        <a:t> </a:t>
                      </a:r>
                      <a:r>
                        <a:rPr lang="en-AU" sz="1200" dirty="0" err="1">
                          <a:effectLst/>
                        </a:rPr>
                        <a:t>menjadi</a:t>
                      </a:r>
                      <a:r>
                        <a:rPr lang="en-AU" sz="1200" dirty="0">
                          <a:effectLst/>
                        </a:rPr>
                        <a:t> </a:t>
                      </a:r>
                      <a:r>
                        <a:rPr lang="en-AU" sz="1200" dirty="0" err="1">
                          <a:effectLst/>
                        </a:rPr>
                        <a:t>uang</a:t>
                      </a:r>
                      <a:r>
                        <a:rPr lang="en-AU" sz="1200" dirty="0">
                          <a:effectLst/>
                        </a:rPr>
                        <a:t> </a:t>
                      </a:r>
                      <a:r>
                        <a:rPr lang="en-AU" sz="1200" dirty="0" err="1">
                          <a:effectLst/>
                        </a:rPr>
                        <a:t>asli</a:t>
                      </a:r>
                      <a:r>
                        <a:rPr lang="en-AU" sz="1200" dirty="0">
                          <a:effectLst/>
                        </a:rPr>
                        <a:t>; </a:t>
                      </a:r>
                      <a:r>
                        <a:rPr lang="en-AU" sz="1200" dirty="0" err="1">
                          <a:effectLst/>
                        </a:rPr>
                        <a:t>dan</a:t>
                      </a:r>
                      <a:r>
                        <a:rPr lang="en-AU" sz="1200" dirty="0">
                          <a:effectLst/>
                        </a:rPr>
                        <a:t>/</a:t>
                      </a:r>
                      <a:r>
                        <a:rPr lang="en-AU" sz="1200" dirty="0" err="1">
                          <a:effectLst/>
                        </a:rPr>
                        <a:t>atau</a:t>
                      </a:r>
                      <a:endParaRPr lang="en-US" sz="1100" dirty="0">
                        <a:effectLst/>
                      </a:endParaRPr>
                    </a:p>
                    <a:p>
                      <a:pPr marL="342900" lvl="0" indent="-342900" algn="just">
                        <a:lnSpc>
                          <a:spcPct val="107000"/>
                        </a:lnSpc>
                        <a:spcAft>
                          <a:spcPts val="800"/>
                        </a:spcAft>
                        <a:buFont typeface="+mj-lt"/>
                        <a:buAutoNum type="alphaLcPeriod"/>
                        <a:tabLst>
                          <a:tab pos="457200" algn="l"/>
                        </a:tabLst>
                      </a:pPr>
                      <a:r>
                        <a:rPr lang="en-AU" sz="1200" dirty="0" err="1">
                          <a:effectLst/>
                        </a:rPr>
                        <a:t>bertentangan</a:t>
                      </a:r>
                      <a:r>
                        <a:rPr lang="en-AU" sz="1200" dirty="0">
                          <a:effectLst/>
                        </a:rPr>
                        <a:t> </a:t>
                      </a:r>
                      <a:r>
                        <a:rPr lang="en-AU" sz="1200" dirty="0" err="1">
                          <a:effectLst/>
                        </a:rPr>
                        <a:t>dengan</a:t>
                      </a:r>
                      <a:r>
                        <a:rPr lang="en-AU" sz="1200" dirty="0">
                          <a:effectLst/>
                        </a:rPr>
                        <a:t> </a:t>
                      </a:r>
                      <a:r>
                        <a:rPr lang="en-AU" sz="1200" dirty="0" err="1">
                          <a:effectLst/>
                        </a:rPr>
                        <a:t>ketentuan</a:t>
                      </a:r>
                      <a:r>
                        <a:rPr lang="en-AU" sz="1200" dirty="0">
                          <a:effectLst/>
                        </a:rPr>
                        <a:t> </a:t>
                      </a:r>
                      <a:r>
                        <a:rPr lang="en-AU" sz="1200" dirty="0" err="1">
                          <a:effectLst/>
                        </a:rPr>
                        <a:t>peraturan</a:t>
                      </a:r>
                      <a:r>
                        <a:rPr lang="en-AU" sz="1200" dirty="0">
                          <a:effectLst/>
                        </a:rPr>
                        <a:t> </a:t>
                      </a:r>
                      <a:r>
                        <a:rPr lang="en-AU" sz="1200" dirty="0" err="1">
                          <a:effectLst/>
                        </a:rPr>
                        <a:t>perundang-undangan</a:t>
                      </a:r>
                      <a:r>
                        <a:rPr lang="en-AU" sz="12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949" marR="60949" marT="9235" marB="0"/>
                </a:tc>
                <a:extLst>
                  <a:ext uri="{0D108BD9-81ED-4DB2-BD59-A6C34878D82A}">
                    <a16:rowId xmlns:a16="http://schemas.microsoft.com/office/drawing/2014/main" val="10002"/>
                  </a:ext>
                </a:extLst>
              </a:tr>
            </a:tbl>
          </a:graphicData>
        </a:graphic>
      </p:graphicFrame>
      <p:sp>
        <p:nvSpPr>
          <p:cNvPr id="8" name="TextBox 7">
            <a:hlinkClick r:id="rId2" action="ppaction://hlinksldjump"/>
          </p:cNvPr>
          <p:cNvSpPr txBox="1"/>
          <p:nvPr/>
        </p:nvSpPr>
        <p:spPr>
          <a:xfrm>
            <a:off x="215153" y="1189174"/>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Latar</a:t>
            </a:r>
            <a:r>
              <a:rPr lang="en-ID" dirty="0">
                <a:solidFill>
                  <a:schemeClr val="accent6">
                    <a:lumMod val="50000"/>
                  </a:schemeClr>
                </a:solidFill>
              </a:rPr>
              <a:t> </a:t>
            </a:r>
            <a:r>
              <a:rPr lang="en-ID" dirty="0" err="1">
                <a:solidFill>
                  <a:schemeClr val="accent6">
                    <a:lumMod val="50000"/>
                  </a:schemeClr>
                </a:solidFill>
              </a:rPr>
              <a:t>Belakang</a:t>
            </a:r>
            <a:endParaRPr lang="en-US" dirty="0">
              <a:solidFill>
                <a:schemeClr val="accent6">
                  <a:lumMod val="50000"/>
                </a:schemeClr>
              </a:solidFill>
            </a:endParaRPr>
          </a:p>
        </p:txBody>
      </p:sp>
      <p:sp>
        <p:nvSpPr>
          <p:cNvPr id="9" name="TextBox 8">
            <a:hlinkClick r:id="rId3" action="ppaction://hlinksldjump"/>
          </p:cNvPr>
          <p:cNvSpPr txBox="1"/>
          <p:nvPr/>
        </p:nvSpPr>
        <p:spPr>
          <a:xfrm>
            <a:off x="215153" y="1904998"/>
            <a:ext cx="2057399"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ID" dirty="0" err="1">
                <a:solidFill>
                  <a:schemeClr val="accent6">
                    <a:lumMod val="50000"/>
                  </a:schemeClr>
                </a:solidFill>
              </a:rPr>
              <a:t>Tujuan</a:t>
            </a:r>
            <a:endParaRPr lang="en-US" dirty="0">
              <a:solidFill>
                <a:schemeClr val="accent6">
                  <a:lumMod val="50000"/>
                </a:schemeClr>
              </a:solidFill>
            </a:endParaRPr>
          </a:p>
        </p:txBody>
      </p:sp>
      <p:sp>
        <p:nvSpPr>
          <p:cNvPr id="10" name="TextBox 9">
            <a:hlinkClick r:id="rId4" action="ppaction://hlinksldjump"/>
          </p:cNvPr>
          <p:cNvSpPr txBox="1"/>
          <p:nvPr/>
        </p:nvSpPr>
        <p:spPr>
          <a:xfrm>
            <a:off x="215153" y="2623062"/>
            <a:ext cx="2057399" cy="615553"/>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ID" sz="1700" dirty="0" err="1">
                <a:solidFill>
                  <a:schemeClr val="accent6">
                    <a:lumMod val="50000"/>
                  </a:schemeClr>
                </a:solidFill>
              </a:rPr>
              <a:t>Ketentuan</a:t>
            </a:r>
            <a:r>
              <a:rPr lang="en-ID" sz="1700" dirty="0">
                <a:solidFill>
                  <a:schemeClr val="accent6">
                    <a:lumMod val="50000"/>
                  </a:schemeClr>
                </a:solidFill>
              </a:rPr>
              <a:t> </a:t>
            </a:r>
            <a:r>
              <a:rPr lang="en-ID" sz="1700" dirty="0" err="1">
                <a:solidFill>
                  <a:schemeClr val="accent6">
                    <a:lumMod val="50000"/>
                  </a:schemeClr>
                </a:solidFill>
              </a:rPr>
              <a:t>Kategori</a:t>
            </a:r>
            <a:r>
              <a:rPr lang="en-ID" sz="1700" dirty="0">
                <a:solidFill>
                  <a:schemeClr val="accent6">
                    <a:lumMod val="50000"/>
                  </a:schemeClr>
                </a:solidFill>
              </a:rPr>
              <a:t> </a:t>
            </a:r>
            <a:r>
              <a:rPr lang="en-ID" sz="1700" dirty="0" err="1">
                <a:solidFill>
                  <a:schemeClr val="accent6">
                    <a:lumMod val="50000"/>
                  </a:schemeClr>
                </a:solidFill>
              </a:rPr>
              <a:t>Klasifikasi</a:t>
            </a:r>
            <a:endParaRPr lang="en-US" sz="1700" dirty="0">
              <a:solidFill>
                <a:schemeClr val="accent6">
                  <a:lumMod val="50000"/>
                </a:schemeClr>
              </a:solidFill>
            </a:endParaRPr>
          </a:p>
        </p:txBody>
      </p:sp>
      <p:sp>
        <p:nvSpPr>
          <p:cNvPr id="7" name="Right Arrow 6">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387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Bab III</a:t>
            </a:r>
            <a:br>
              <a:rPr lang="en-ID" dirty="0"/>
            </a:br>
            <a:r>
              <a:rPr lang="en-ID" dirty="0" err="1"/>
              <a:t>Landasan</a:t>
            </a:r>
            <a:r>
              <a:rPr lang="en-ID" dirty="0"/>
              <a:t> </a:t>
            </a:r>
            <a:r>
              <a:rPr lang="en-ID" dirty="0" err="1"/>
              <a:t>Teori</a:t>
            </a:r>
            <a:endParaRPr lang="en-US" dirty="0"/>
          </a:p>
        </p:txBody>
      </p:sp>
      <p:sp>
        <p:nvSpPr>
          <p:cNvPr id="3" name="Content Placeholder 2"/>
          <p:cNvSpPr>
            <a:spLocks noGrp="1"/>
          </p:cNvSpPr>
          <p:nvPr>
            <p:ph idx="1"/>
          </p:nvPr>
        </p:nvSpPr>
        <p:spPr/>
        <p:txBody>
          <a:bodyPr/>
          <a:lstStyle/>
          <a:p>
            <a:r>
              <a:rPr lang="en-ID" dirty="0">
                <a:hlinkClick r:id="rId2" action="ppaction://hlinksldjump"/>
              </a:rPr>
              <a:t>HTML</a:t>
            </a:r>
            <a:endParaRPr lang="en-ID" dirty="0"/>
          </a:p>
          <a:p>
            <a:r>
              <a:rPr lang="en-ID" dirty="0">
                <a:hlinkClick r:id="rId3" action="ppaction://hlinksldjump"/>
              </a:rPr>
              <a:t>CSS</a:t>
            </a:r>
            <a:endParaRPr lang="en-ID" dirty="0"/>
          </a:p>
          <a:p>
            <a:r>
              <a:rPr lang="en-ID" dirty="0">
                <a:hlinkClick r:id="rId4" action="ppaction://hlinksldjump"/>
              </a:rPr>
              <a:t>JavaScript</a:t>
            </a:r>
            <a:endParaRPr lang="en-ID" dirty="0"/>
          </a:p>
          <a:p>
            <a:r>
              <a:rPr lang="en-ID" dirty="0">
                <a:hlinkClick r:id="rId5" action="ppaction://hlinksldjump"/>
              </a:rPr>
              <a:t>Bootstrap</a:t>
            </a:r>
            <a:endParaRPr lang="en-ID" dirty="0"/>
          </a:p>
          <a:p>
            <a:r>
              <a:rPr lang="en-ID" dirty="0">
                <a:hlinkClick r:id="rId6" action="ppaction://hlinksldjump"/>
              </a:rPr>
              <a:t>Sublime Text</a:t>
            </a:r>
            <a:endParaRPr lang="en-ID" dirty="0"/>
          </a:p>
        </p:txBody>
      </p:sp>
      <p:sp>
        <p:nvSpPr>
          <p:cNvPr id="4" name="Right Arrow 3">
            <a:hlinkClick r:id="rId7"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22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138"/>
            <a:ext cx="3657600" cy="820271"/>
          </a:xfrm>
        </p:spPr>
        <p:txBody>
          <a:bodyPr/>
          <a:lstStyle/>
          <a:p>
            <a:r>
              <a:rPr lang="en-ID" dirty="0" err="1"/>
              <a:t>Landasan</a:t>
            </a:r>
            <a:r>
              <a:rPr lang="en-ID" dirty="0"/>
              <a:t> </a:t>
            </a:r>
            <a:r>
              <a:rPr lang="en-ID" dirty="0" err="1"/>
              <a:t>Teori</a:t>
            </a:r>
            <a:endParaRPr lang="en-US" dirty="0"/>
          </a:p>
        </p:txBody>
      </p:sp>
      <p:sp>
        <p:nvSpPr>
          <p:cNvPr id="3" name="Content Placeholder 2"/>
          <p:cNvSpPr>
            <a:spLocks noGrp="1"/>
          </p:cNvSpPr>
          <p:nvPr>
            <p:ph idx="1"/>
          </p:nvPr>
        </p:nvSpPr>
        <p:spPr/>
        <p:txBody>
          <a:bodyPr>
            <a:normAutofit/>
          </a:bodyPr>
          <a:lstStyle/>
          <a:p>
            <a:pPr marL="0" indent="0" algn="just">
              <a:buNone/>
            </a:pPr>
            <a:r>
              <a:rPr lang="en-AU" sz="2400" dirty="0"/>
              <a:t>HTML (</a:t>
            </a:r>
            <a:r>
              <a:rPr lang="en-AU" sz="2400" i="1" dirty="0"/>
              <a:t>Hyper Text </a:t>
            </a:r>
            <a:r>
              <a:rPr lang="en-AU" sz="2400" i="1" dirty="0" err="1"/>
              <a:t>Markup</a:t>
            </a:r>
            <a:r>
              <a:rPr lang="en-AU" sz="2400" i="1" dirty="0"/>
              <a:t> Language</a:t>
            </a:r>
            <a:r>
              <a:rPr lang="en-AU" sz="2400" dirty="0"/>
              <a:t>) </a:t>
            </a:r>
            <a:r>
              <a:rPr lang="en-AU" sz="2400" dirty="0" err="1"/>
              <a:t>adalah</a:t>
            </a:r>
            <a:r>
              <a:rPr lang="en-AU" sz="2400" dirty="0"/>
              <a:t> </a:t>
            </a:r>
            <a:r>
              <a:rPr lang="en-AU" sz="2400" dirty="0" err="1"/>
              <a:t>sebuah</a:t>
            </a:r>
            <a:r>
              <a:rPr lang="en-AU" sz="2400" dirty="0"/>
              <a:t> </a:t>
            </a:r>
            <a:r>
              <a:rPr lang="en-AU" sz="2400" dirty="0" err="1"/>
              <a:t>Bahasa</a:t>
            </a:r>
            <a:r>
              <a:rPr lang="en-AU" sz="2400" dirty="0"/>
              <a:t> </a:t>
            </a:r>
            <a:r>
              <a:rPr lang="en-AU" sz="2400" i="1" dirty="0"/>
              <a:t>formatting</a:t>
            </a:r>
            <a:r>
              <a:rPr lang="en-AU" sz="2400" dirty="0"/>
              <a:t> yang </a:t>
            </a:r>
            <a:r>
              <a:rPr lang="en-AU" sz="2400" dirty="0" err="1"/>
              <a:t>digunakan</a:t>
            </a:r>
            <a:r>
              <a:rPr lang="en-AU" sz="2400" dirty="0"/>
              <a:t> </a:t>
            </a:r>
            <a:r>
              <a:rPr lang="en-AU" sz="2400" dirty="0" err="1"/>
              <a:t>untuk</a:t>
            </a:r>
            <a:r>
              <a:rPr lang="en-AU" sz="2400" dirty="0"/>
              <a:t> </a:t>
            </a:r>
            <a:r>
              <a:rPr lang="en-AU" sz="2400" dirty="0" err="1"/>
              <a:t>membuat</a:t>
            </a:r>
            <a:r>
              <a:rPr lang="en-AU" sz="2400" dirty="0"/>
              <a:t> </a:t>
            </a:r>
            <a:r>
              <a:rPr lang="en-AU" sz="2400" dirty="0" err="1"/>
              <a:t>sebuah</a:t>
            </a:r>
            <a:r>
              <a:rPr lang="en-AU" sz="2400" dirty="0"/>
              <a:t> </a:t>
            </a:r>
            <a:r>
              <a:rPr lang="en-AU" sz="2400" dirty="0" err="1"/>
              <a:t>halaman</a:t>
            </a:r>
            <a:r>
              <a:rPr lang="en-AU" sz="2400" dirty="0"/>
              <a:t> website. Di </a:t>
            </a:r>
            <a:r>
              <a:rPr lang="en-AU" sz="2400" dirty="0" err="1"/>
              <a:t>dalam</a:t>
            </a:r>
            <a:r>
              <a:rPr lang="en-AU" sz="2400" dirty="0"/>
              <a:t> </a:t>
            </a:r>
            <a:r>
              <a:rPr lang="en-AU" sz="2400" dirty="0" err="1"/>
              <a:t>dunia</a:t>
            </a:r>
            <a:r>
              <a:rPr lang="en-AU" sz="2400" dirty="0"/>
              <a:t> </a:t>
            </a:r>
            <a:r>
              <a:rPr lang="en-AU" sz="2400" dirty="0" err="1"/>
              <a:t>pemrograman</a:t>
            </a:r>
            <a:r>
              <a:rPr lang="en-AU" sz="2400" dirty="0"/>
              <a:t> </a:t>
            </a:r>
            <a:r>
              <a:rPr lang="en-AU" sz="2400" dirty="0" err="1"/>
              <a:t>berbasis</a:t>
            </a:r>
            <a:r>
              <a:rPr lang="en-AU" sz="2400" dirty="0"/>
              <a:t> website (</a:t>
            </a:r>
            <a:r>
              <a:rPr lang="en-AU" sz="2400" i="1" dirty="0"/>
              <a:t>Web Programming</a:t>
            </a:r>
            <a:r>
              <a:rPr lang="en-AU" sz="2400" dirty="0"/>
              <a:t>), HTML </a:t>
            </a:r>
            <a:r>
              <a:rPr lang="en-AU" sz="2400" dirty="0" err="1"/>
              <a:t>menjadi</a:t>
            </a:r>
            <a:r>
              <a:rPr lang="en-AU" sz="2400" dirty="0"/>
              <a:t> </a:t>
            </a:r>
            <a:r>
              <a:rPr lang="en-AU" sz="2400" dirty="0" err="1"/>
              <a:t>pondasi</a:t>
            </a:r>
            <a:r>
              <a:rPr lang="en-AU" sz="2400" dirty="0"/>
              <a:t> </a:t>
            </a:r>
            <a:r>
              <a:rPr lang="en-AU" sz="2400" dirty="0" err="1"/>
              <a:t>dasar</a:t>
            </a:r>
            <a:r>
              <a:rPr lang="en-AU" sz="2400" dirty="0"/>
              <a:t> </a:t>
            </a:r>
            <a:r>
              <a:rPr lang="en-AU" sz="2400" dirty="0" err="1"/>
              <a:t>pada</a:t>
            </a:r>
            <a:r>
              <a:rPr lang="en-AU" sz="2400" dirty="0"/>
              <a:t> </a:t>
            </a:r>
            <a:r>
              <a:rPr lang="en-AU" sz="2400" dirty="0" err="1"/>
              <a:t>halaman</a:t>
            </a:r>
            <a:r>
              <a:rPr lang="en-AU" sz="2400" dirty="0"/>
              <a:t> website. </a:t>
            </a:r>
            <a:r>
              <a:rPr lang="id-ID" sz="2400" dirty="0"/>
              <a:t>S</a:t>
            </a:r>
            <a:r>
              <a:rPr lang="en-AU" sz="2400" dirty="0" err="1"/>
              <a:t>ebuah</a:t>
            </a:r>
            <a:r>
              <a:rPr lang="en-AU" sz="2400" dirty="0"/>
              <a:t> file HTML </a:t>
            </a:r>
            <a:r>
              <a:rPr lang="en-AU" sz="2400" dirty="0" err="1"/>
              <a:t>disimpan</a:t>
            </a:r>
            <a:r>
              <a:rPr lang="en-AU" sz="2400" dirty="0"/>
              <a:t> </a:t>
            </a:r>
            <a:r>
              <a:rPr lang="en-AU" sz="2400" dirty="0" err="1"/>
              <a:t>dengan</a:t>
            </a:r>
            <a:r>
              <a:rPr lang="en-AU" sz="2400" dirty="0"/>
              <a:t> </a:t>
            </a:r>
            <a:r>
              <a:rPr lang="en-AU" sz="2400" dirty="0" err="1"/>
              <a:t>ekstensi</a:t>
            </a:r>
            <a:r>
              <a:rPr lang="en-AU" sz="2400" dirty="0"/>
              <a:t> .html (dot html)</a:t>
            </a:r>
            <a:r>
              <a:rPr lang="id-ID" sz="2400" dirty="0"/>
              <a:t>,</a:t>
            </a:r>
            <a:r>
              <a:rPr lang="en-AU" sz="2400" dirty="0"/>
              <a:t> </a:t>
            </a:r>
            <a:r>
              <a:rPr lang="en-AU" sz="2400" dirty="0" err="1"/>
              <a:t>dan</a:t>
            </a:r>
            <a:r>
              <a:rPr lang="en-AU" sz="2400" dirty="0"/>
              <a:t> </a:t>
            </a:r>
            <a:r>
              <a:rPr lang="en-AU" sz="2400" dirty="0" err="1"/>
              <a:t>dapat</a:t>
            </a:r>
            <a:r>
              <a:rPr lang="en-AU" sz="2400" dirty="0"/>
              <a:t> </a:t>
            </a:r>
            <a:r>
              <a:rPr lang="en-AU" sz="2400" dirty="0" err="1"/>
              <a:t>dieksekusi</a:t>
            </a:r>
            <a:r>
              <a:rPr lang="en-AU" sz="2400" dirty="0"/>
              <a:t> </a:t>
            </a:r>
            <a:r>
              <a:rPr lang="en-AU" sz="2400" dirty="0" err="1"/>
              <a:t>atau</a:t>
            </a:r>
            <a:r>
              <a:rPr lang="en-AU" sz="2400" dirty="0"/>
              <a:t> </a:t>
            </a:r>
            <a:r>
              <a:rPr lang="en-AU" sz="2400" dirty="0" err="1"/>
              <a:t>diakses</a:t>
            </a:r>
            <a:r>
              <a:rPr lang="en-AU" sz="2400" dirty="0"/>
              <a:t> </a:t>
            </a:r>
            <a:r>
              <a:rPr lang="en-AU" sz="2400" dirty="0" err="1"/>
              <a:t>menggunakan</a:t>
            </a:r>
            <a:r>
              <a:rPr lang="en-AU" sz="2400" dirty="0"/>
              <a:t> web browser (Google Chrome, Mozilla Firefox, Opera, Safari </a:t>
            </a:r>
            <a:r>
              <a:rPr lang="en-AU" sz="2400" dirty="0" err="1"/>
              <a:t>dan</a:t>
            </a:r>
            <a:r>
              <a:rPr lang="en-AU" sz="2400" dirty="0"/>
              <a:t> lain-lain).</a:t>
            </a:r>
            <a:endParaRPr lang="en-US" sz="2400" dirty="0"/>
          </a:p>
        </p:txBody>
      </p:sp>
      <p:sp>
        <p:nvSpPr>
          <p:cNvPr id="4" name="Text Placeholder 3"/>
          <p:cNvSpPr>
            <a:spLocks noGrp="1"/>
          </p:cNvSpPr>
          <p:nvPr>
            <p:ph type="body" sz="half" idx="2"/>
          </p:nvPr>
        </p:nvSpPr>
        <p:spPr>
          <a:xfrm>
            <a:off x="0" y="1336638"/>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dirty="0">
                <a:solidFill>
                  <a:schemeClr val="bg1"/>
                </a:solidFill>
              </a:rPr>
              <a:t>HTML</a:t>
            </a:r>
            <a:endParaRPr lang="en-US" sz="3200" dirty="0">
              <a:solidFill>
                <a:schemeClr val="bg1"/>
              </a:solidFill>
            </a:endParaRPr>
          </a:p>
        </p:txBody>
      </p:sp>
      <p:sp>
        <p:nvSpPr>
          <p:cNvPr id="5" name="Right Arrow 4">
            <a:hlinkClick r:id="rId2"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99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138"/>
            <a:ext cx="3657600" cy="820271"/>
          </a:xfrm>
        </p:spPr>
        <p:txBody>
          <a:bodyPr/>
          <a:lstStyle/>
          <a:p>
            <a:r>
              <a:rPr lang="en-ID" dirty="0" err="1"/>
              <a:t>Landasan</a:t>
            </a:r>
            <a:r>
              <a:rPr lang="en-ID" dirty="0"/>
              <a:t> </a:t>
            </a:r>
            <a:r>
              <a:rPr lang="en-ID" dirty="0" err="1"/>
              <a:t>Teori</a:t>
            </a:r>
            <a:endParaRPr lang="en-US" dirty="0"/>
          </a:p>
        </p:txBody>
      </p:sp>
      <p:sp>
        <p:nvSpPr>
          <p:cNvPr id="3" name="Content Placeholder 2"/>
          <p:cNvSpPr>
            <a:spLocks noGrp="1"/>
          </p:cNvSpPr>
          <p:nvPr>
            <p:ph idx="1"/>
          </p:nvPr>
        </p:nvSpPr>
        <p:spPr/>
        <p:txBody>
          <a:bodyPr>
            <a:normAutofit/>
          </a:bodyPr>
          <a:lstStyle/>
          <a:p>
            <a:pPr marL="0" indent="0" algn="just">
              <a:buNone/>
            </a:pPr>
            <a:r>
              <a:rPr lang="en-AU" sz="2400" i="1" dirty="0"/>
              <a:t>Cascading Style Sheets</a:t>
            </a:r>
            <a:r>
              <a:rPr lang="en-AU" sz="2400" dirty="0"/>
              <a:t> (CSS) </a:t>
            </a:r>
            <a:r>
              <a:rPr lang="en-AU" sz="2400" dirty="0" err="1"/>
              <a:t>adalah</a:t>
            </a:r>
            <a:r>
              <a:rPr lang="en-AU" sz="2400" dirty="0"/>
              <a:t> </a:t>
            </a:r>
            <a:r>
              <a:rPr lang="en-AU" sz="2400" dirty="0" err="1"/>
              <a:t>suatu</a:t>
            </a:r>
            <a:r>
              <a:rPr lang="en-AU" sz="2400" dirty="0"/>
              <a:t> </a:t>
            </a:r>
            <a:r>
              <a:rPr lang="en-AU" sz="2400" dirty="0" err="1"/>
              <a:t>bahasa</a:t>
            </a:r>
            <a:r>
              <a:rPr lang="en-AU" sz="2400" dirty="0"/>
              <a:t> </a:t>
            </a:r>
            <a:r>
              <a:rPr lang="en-AU" sz="2400" dirty="0" err="1"/>
              <a:t>stylesheet</a:t>
            </a:r>
            <a:r>
              <a:rPr lang="en-AU" sz="2400" dirty="0"/>
              <a:t> yang </a:t>
            </a:r>
            <a:r>
              <a:rPr lang="en-AU" sz="2400" dirty="0" err="1"/>
              <a:t>digunakan</a:t>
            </a:r>
            <a:r>
              <a:rPr lang="en-AU" sz="2400" dirty="0"/>
              <a:t> </a:t>
            </a:r>
            <a:r>
              <a:rPr lang="en-AU" sz="2400" dirty="0" err="1"/>
              <a:t>untuk</a:t>
            </a:r>
            <a:r>
              <a:rPr lang="en-AU" sz="2400" dirty="0"/>
              <a:t> </a:t>
            </a:r>
            <a:r>
              <a:rPr lang="en-AU" sz="2400" dirty="0" err="1"/>
              <a:t>mengatur</a:t>
            </a:r>
            <a:r>
              <a:rPr lang="en-AU" sz="2400" dirty="0"/>
              <a:t> </a:t>
            </a:r>
            <a:r>
              <a:rPr lang="en-AU" sz="2400" dirty="0" err="1"/>
              <a:t>tampilan</a:t>
            </a:r>
            <a:r>
              <a:rPr lang="en-AU" sz="2400" dirty="0"/>
              <a:t> </a:t>
            </a:r>
            <a:r>
              <a:rPr lang="en-AU" sz="2400" dirty="0" err="1"/>
              <a:t>suatu</a:t>
            </a:r>
            <a:r>
              <a:rPr lang="en-AU" sz="2400" dirty="0"/>
              <a:t> </a:t>
            </a:r>
            <a:r>
              <a:rPr lang="en-AU" sz="2400" dirty="0" err="1"/>
              <a:t>dokumen</a:t>
            </a:r>
            <a:r>
              <a:rPr lang="en-AU" sz="2400" dirty="0"/>
              <a:t> yang </a:t>
            </a:r>
            <a:r>
              <a:rPr lang="en-AU" sz="2400" dirty="0" err="1"/>
              <a:t>ditulis</a:t>
            </a:r>
            <a:r>
              <a:rPr lang="en-AU" sz="2400" dirty="0"/>
              <a:t> </a:t>
            </a:r>
            <a:r>
              <a:rPr lang="en-AU" sz="2400" dirty="0" err="1"/>
              <a:t>dalam</a:t>
            </a:r>
            <a:r>
              <a:rPr lang="en-AU" sz="2400" dirty="0"/>
              <a:t> </a:t>
            </a:r>
            <a:r>
              <a:rPr lang="en-AU" sz="2400" dirty="0" err="1"/>
              <a:t>Bahasa</a:t>
            </a:r>
            <a:r>
              <a:rPr lang="en-AU" sz="2400" dirty="0"/>
              <a:t> </a:t>
            </a:r>
            <a:r>
              <a:rPr lang="en-AU" sz="2400" dirty="0" err="1"/>
              <a:t>markup</a:t>
            </a:r>
            <a:r>
              <a:rPr lang="en-AU" sz="2400" dirty="0"/>
              <a:t>.</a:t>
            </a:r>
          </a:p>
          <a:p>
            <a:pPr marL="0" indent="0" algn="just">
              <a:buNone/>
            </a:pPr>
            <a:r>
              <a:rPr lang="en-AU" sz="2400" dirty="0"/>
              <a:t>CSS </a:t>
            </a:r>
            <a:r>
              <a:rPr lang="en-AU" sz="2400" dirty="0" err="1"/>
              <a:t>digunakan</a:t>
            </a:r>
            <a:r>
              <a:rPr lang="en-AU" sz="2400" dirty="0"/>
              <a:t> </a:t>
            </a:r>
            <a:r>
              <a:rPr lang="en-AU" sz="2400" dirty="0" err="1"/>
              <a:t>oleh</a:t>
            </a:r>
            <a:r>
              <a:rPr lang="en-AU" sz="2400" dirty="0"/>
              <a:t> </a:t>
            </a:r>
            <a:r>
              <a:rPr lang="en-AU" sz="2400" dirty="0" err="1"/>
              <a:t>penulis</a:t>
            </a:r>
            <a:r>
              <a:rPr lang="en-AU" sz="2400" dirty="0"/>
              <a:t> </a:t>
            </a:r>
            <a:r>
              <a:rPr lang="en-AU" sz="2400" dirty="0" err="1"/>
              <a:t>maupun</a:t>
            </a:r>
            <a:r>
              <a:rPr lang="en-AU" sz="2400" dirty="0"/>
              <a:t> </a:t>
            </a:r>
            <a:r>
              <a:rPr lang="en-AU" sz="2400" dirty="0" err="1"/>
              <a:t>pembaca</a:t>
            </a:r>
            <a:r>
              <a:rPr lang="en-AU" sz="2400" dirty="0"/>
              <a:t> </a:t>
            </a:r>
            <a:r>
              <a:rPr lang="en-AU" sz="2400" dirty="0" err="1"/>
              <a:t>halaman</a:t>
            </a:r>
            <a:r>
              <a:rPr lang="en-AU" sz="2400" dirty="0"/>
              <a:t> web </a:t>
            </a:r>
            <a:r>
              <a:rPr lang="en-AU" sz="2400" dirty="0" err="1"/>
              <a:t>untuk</a:t>
            </a:r>
            <a:r>
              <a:rPr lang="en-AU" sz="2400" dirty="0"/>
              <a:t> </a:t>
            </a:r>
            <a:r>
              <a:rPr lang="en-AU" sz="2400" dirty="0" err="1"/>
              <a:t>menentukan</a:t>
            </a:r>
            <a:r>
              <a:rPr lang="en-AU" sz="2400" dirty="0"/>
              <a:t> </a:t>
            </a:r>
            <a:r>
              <a:rPr lang="en-AU" sz="2400" dirty="0" err="1"/>
              <a:t>warna</a:t>
            </a:r>
            <a:r>
              <a:rPr lang="en-AU" sz="2400" dirty="0"/>
              <a:t>, </a:t>
            </a:r>
            <a:r>
              <a:rPr lang="en-AU" sz="2400" dirty="0" err="1"/>
              <a:t>jenis</a:t>
            </a:r>
            <a:r>
              <a:rPr lang="en-AU" sz="2400" dirty="0"/>
              <a:t> </a:t>
            </a:r>
            <a:r>
              <a:rPr lang="en-AU" sz="2400" dirty="0" err="1"/>
              <a:t>huruf</a:t>
            </a:r>
            <a:r>
              <a:rPr lang="en-AU" sz="2400" dirty="0"/>
              <a:t>, </a:t>
            </a:r>
            <a:r>
              <a:rPr lang="en-AU" sz="2400" dirty="0" err="1"/>
              <a:t>tata</a:t>
            </a:r>
            <a:r>
              <a:rPr lang="en-AU" sz="2400" dirty="0"/>
              <a:t> </a:t>
            </a:r>
            <a:r>
              <a:rPr lang="en-AU" sz="2400" dirty="0" err="1"/>
              <a:t>letak</a:t>
            </a:r>
            <a:r>
              <a:rPr lang="en-AU" sz="2400" dirty="0"/>
              <a:t>, </a:t>
            </a:r>
            <a:r>
              <a:rPr lang="en-AU" sz="2400" dirty="0" err="1"/>
              <a:t>dan</a:t>
            </a:r>
            <a:r>
              <a:rPr lang="en-AU" sz="2400" dirty="0"/>
              <a:t> </a:t>
            </a:r>
            <a:r>
              <a:rPr lang="en-AU" sz="2400" dirty="0" err="1"/>
              <a:t>berbagai</a:t>
            </a:r>
            <a:r>
              <a:rPr lang="en-AU" sz="2400" dirty="0"/>
              <a:t> </a:t>
            </a:r>
            <a:r>
              <a:rPr lang="en-AU" sz="2400" dirty="0" err="1"/>
              <a:t>aspek</a:t>
            </a:r>
            <a:r>
              <a:rPr lang="en-AU" sz="2400" dirty="0"/>
              <a:t> </a:t>
            </a:r>
            <a:r>
              <a:rPr lang="en-AU" sz="2400" dirty="0" err="1"/>
              <a:t>tampilan</a:t>
            </a:r>
            <a:r>
              <a:rPr lang="en-AU" sz="2400" dirty="0"/>
              <a:t> </a:t>
            </a:r>
            <a:r>
              <a:rPr lang="en-AU" sz="2400" dirty="0" err="1"/>
              <a:t>dokumen</a:t>
            </a:r>
            <a:r>
              <a:rPr lang="en-AU" sz="2400" dirty="0"/>
              <a:t>.</a:t>
            </a:r>
            <a:endParaRPr lang="en-US" sz="2400" dirty="0"/>
          </a:p>
        </p:txBody>
      </p:sp>
      <p:sp>
        <p:nvSpPr>
          <p:cNvPr id="4" name="Text Placeholder 3"/>
          <p:cNvSpPr>
            <a:spLocks noGrp="1"/>
          </p:cNvSpPr>
          <p:nvPr>
            <p:ph type="body" sz="half" idx="2"/>
          </p:nvPr>
        </p:nvSpPr>
        <p:spPr>
          <a:xfrm>
            <a:off x="0" y="1336638"/>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dirty="0">
                <a:solidFill>
                  <a:schemeClr val="bg1"/>
                </a:solidFill>
              </a:rPr>
              <a:t>CSS</a:t>
            </a:r>
            <a:endParaRPr lang="en-US" sz="3200" dirty="0">
              <a:solidFill>
                <a:schemeClr val="bg1"/>
              </a:solidFill>
            </a:endParaRPr>
          </a:p>
        </p:txBody>
      </p:sp>
      <p:sp>
        <p:nvSpPr>
          <p:cNvPr id="5" name="Right Arrow 4">
            <a:hlinkClick r:id="rId2"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57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138"/>
            <a:ext cx="3657600" cy="820271"/>
          </a:xfrm>
        </p:spPr>
        <p:txBody>
          <a:bodyPr/>
          <a:lstStyle/>
          <a:p>
            <a:r>
              <a:rPr lang="en-ID" dirty="0" err="1"/>
              <a:t>Landasan</a:t>
            </a:r>
            <a:r>
              <a:rPr lang="en-ID" dirty="0"/>
              <a:t> </a:t>
            </a:r>
            <a:r>
              <a:rPr lang="en-ID" dirty="0" err="1"/>
              <a:t>Teori</a:t>
            </a:r>
            <a:endParaRPr lang="en-US" dirty="0"/>
          </a:p>
        </p:txBody>
      </p:sp>
      <p:sp>
        <p:nvSpPr>
          <p:cNvPr id="3" name="Content Placeholder 2"/>
          <p:cNvSpPr>
            <a:spLocks noGrp="1"/>
          </p:cNvSpPr>
          <p:nvPr>
            <p:ph idx="1"/>
          </p:nvPr>
        </p:nvSpPr>
        <p:spPr/>
        <p:txBody>
          <a:bodyPr>
            <a:normAutofit/>
          </a:bodyPr>
          <a:lstStyle/>
          <a:p>
            <a:pPr marL="0" indent="0" algn="just">
              <a:buNone/>
            </a:pPr>
            <a:r>
              <a:rPr lang="en-AU" sz="2400" dirty="0"/>
              <a:t>Java</a:t>
            </a:r>
            <a:r>
              <a:rPr lang="id-ID" sz="2400" dirty="0"/>
              <a:t>S</a:t>
            </a:r>
            <a:r>
              <a:rPr lang="en-AU" sz="2400" dirty="0" err="1"/>
              <a:t>cript</a:t>
            </a:r>
            <a:r>
              <a:rPr lang="en-AU" sz="2400" dirty="0"/>
              <a:t> </a:t>
            </a:r>
            <a:r>
              <a:rPr lang="en-AU" sz="2400" dirty="0" err="1"/>
              <a:t>pada</a:t>
            </a:r>
            <a:r>
              <a:rPr lang="en-AU" sz="2400" dirty="0"/>
              <a:t> </a:t>
            </a:r>
            <a:r>
              <a:rPr lang="en-AU" sz="2400" dirty="0" err="1"/>
              <a:t>awalnya</a:t>
            </a:r>
            <a:r>
              <a:rPr lang="en-AU" sz="2400" dirty="0"/>
              <a:t> </a:t>
            </a:r>
            <a:r>
              <a:rPr lang="en-AU" sz="2400" dirty="0" err="1"/>
              <a:t>berfungsi</a:t>
            </a:r>
            <a:r>
              <a:rPr lang="en-AU" sz="2400" dirty="0"/>
              <a:t> </a:t>
            </a:r>
            <a:r>
              <a:rPr lang="en-AU" sz="2400" dirty="0" err="1"/>
              <a:t>untuk</a:t>
            </a:r>
            <a:r>
              <a:rPr lang="en-AU" sz="2400" dirty="0"/>
              <a:t> </a:t>
            </a:r>
            <a:r>
              <a:rPr lang="en-AU" sz="2400" dirty="0" err="1"/>
              <a:t>membuat</a:t>
            </a:r>
            <a:r>
              <a:rPr lang="en-AU" sz="2400" dirty="0"/>
              <a:t> </a:t>
            </a:r>
            <a:r>
              <a:rPr lang="en-AU" sz="2400" dirty="0" err="1"/>
              <a:t>interaksi</a:t>
            </a:r>
            <a:r>
              <a:rPr lang="en-AU" sz="2400" dirty="0"/>
              <a:t> </a:t>
            </a:r>
            <a:r>
              <a:rPr lang="en-AU" sz="2400" dirty="0" err="1"/>
              <a:t>antara</a:t>
            </a:r>
            <a:r>
              <a:rPr lang="en-AU" sz="2400" dirty="0"/>
              <a:t> user </a:t>
            </a:r>
            <a:r>
              <a:rPr lang="en-AU" sz="2400" dirty="0" err="1"/>
              <a:t>dengan</a:t>
            </a:r>
            <a:r>
              <a:rPr lang="en-AU" sz="2400" dirty="0"/>
              <a:t> </a:t>
            </a:r>
            <a:r>
              <a:rPr lang="en-AU" sz="2400" dirty="0" err="1"/>
              <a:t>situs</a:t>
            </a:r>
            <a:r>
              <a:rPr lang="en-AU" sz="2400" dirty="0"/>
              <a:t> web </a:t>
            </a:r>
            <a:r>
              <a:rPr lang="en-AU" sz="2400" dirty="0" err="1"/>
              <a:t>menjadi</a:t>
            </a:r>
            <a:r>
              <a:rPr lang="en-AU" sz="2400" dirty="0"/>
              <a:t> </a:t>
            </a:r>
            <a:r>
              <a:rPr lang="en-AU" sz="2400" dirty="0" err="1"/>
              <a:t>lebih</a:t>
            </a:r>
            <a:r>
              <a:rPr lang="en-AU" sz="2400" dirty="0"/>
              <a:t> </a:t>
            </a:r>
            <a:r>
              <a:rPr lang="en-AU" sz="2400" dirty="0" err="1"/>
              <a:t>cepat</a:t>
            </a:r>
            <a:r>
              <a:rPr lang="en-AU" sz="2400" dirty="0"/>
              <a:t> </a:t>
            </a:r>
            <a:r>
              <a:rPr lang="en-AU" sz="2400" dirty="0" err="1"/>
              <a:t>tanpa</a:t>
            </a:r>
            <a:r>
              <a:rPr lang="en-AU" sz="2400" dirty="0"/>
              <a:t> </a:t>
            </a:r>
            <a:r>
              <a:rPr lang="en-AU" sz="2400" dirty="0" err="1"/>
              <a:t>harus</a:t>
            </a:r>
            <a:r>
              <a:rPr lang="en-AU" sz="2400" dirty="0"/>
              <a:t> </a:t>
            </a:r>
            <a:r>
              <a:rPr lang="en-AU" sz="2400" dirty="0" err="1"/>
              <a:t>menunggu</a:t>
            </a:r>
            <a:r>
              <a:rPr lang="en-AU" sz="2400" dirty="0"/>
              <a:t> </a:t>
            </a:r>
            <a:r>
              <a:rPr lang="en-AU" sz="2400" dirty="0" err="1"/>
              <a:t>pemrosesan</a:t>
            </a:r>
            <a:r>
              <a:rPr lang="en-AU" sz="2400" dirty="0"/>
              <a:t> di web server.  </a:t>
            </a:r>
            <a:r>
              <a:rPr lang="en-AU" sz="2400" dirty="0" err="1"/>
              <a:t>Dalam</a:t>
            </a:r>
            <a:r>
              <a:rPr lang="en-AU" sz="2400" dirty="0"/>
              <a:t> </a:t>
            </a:r>
            <a:r>
              <a:rPr lang="en-AU" sz="2400" dirty="0" err="1"/>
              <a:t>perkembangan</a:t>
            </a:r>
            <a:r>
              <a:rPr lang="en-AU" sz="2400" dirty="0"/>
              <a:t> </a:t>
            </a:r>
            <a:r>
              <a:rPr lang="en-AU" sz="2400" dirty="0" err="1"/>
              <a:t>selanjutnya</a:t>
            </a:r>
            <a:r>
              <a:rPr lang="en-AU" sz="2400" dirty="0"/>
              <a:t>, Java</a:t>
            </a:r>
            <a:r>
              <a:rPr lang="id-ID" sz="2400" dirty="0"/>
              <a:t>S</a:t>
            </a:r>
            <a:r>
              <a:rPr lang="en-AU" sz="2400" dirty="0" err="1"/>
              <a:t>cript</a:t>
            </a:r>
            <a:r>
              <a:rPr lang="en-AU" sz="2400" dirty="0"/>
              <a:t> </a:t>
            </a:r>
            <a:r>
              <a:rPr lang="en-AU" sz="2400" dirty="0" err="1"/>
              <a:t>dibuat</a:t>
            </a:r>
            <a:r>
              <a:rPr lang="en-AU" sz="2400" dirty="0"/>
              <a:t> </a:t>
            </a:r>
            <a:r>
              <a:rPr lang="en-AU" sz="2400" dirty="0" err="1"/>
              <a:t>untuk</a:t>
            </a:r>
            <a:r>
              <a:rPr lang="en-AU" sz="2400" dirty="0"/>
              <a:t> </a:t>
            </a:r>
            <a:r>
              <a:rPr lang="en-AU" sz="2400" dirty="0" err="1"/>
              <a:t>berbagai</a:t>
            </a:r>
            <a:r>
              <a:rPr lang="en-AU" sz="2400" dirty="0"/>
              <a:t> </a:t>
            </a:r>
            <a:r>
              <a:rPr lang="en-AU" sz="2400" dirty="0" err="1"/>
              <a:t>keperluan</a:t>
            </a:r>
            <a:r>
              <a:rPr lang="en-AU" sz="2400" dirty="0"/>
              <a:t> yang </a:t>
            </a:r>
            <a:r>
              <a:rPr lang="en-AU" sz="2400" dirty="0" err="1"/>
              <a:t>lebih</a:t>
            </a:r>
            <a:r>
              <a:rPr lang="en-AU" sz="2400" dirty="0"/>
              <a:t> modern </a:t>
            </a:r>
            <a:r>
              <a:rPr lang="en-AU" sz="2400" dirty="0" err="1"/>
              <a:t>seperti</a:t>
            </a:r>
            <a:r>
              <a:rPr lang="en-AU" sz="2400" dirty="0"/>
              <a:t> </a:t>
            </a:r>
            <a:r>
              <a:rPr lang="en-AU" sz="2400" dirty="0" err="1"/>
              <a:t>animasi</a:t>
            </a:r>
            <a:r>
              <a:rPr lang="en-AU" sz="2400" dirty="0"/>
              <a:t>, </a:t>
            </a:r>
            <a:r>
              <a:rPr lang="en-AU" sz="2400" dirty="0" err="1"/>
              <a:t>fitur</a:t>
            </a:r>
            <a:r>
              <a:rPr lang="en-AU" sz="2400" dirty="0"/>
              <a:t> chatting, </a:t>
            </a:r>
            <a:r>
              <a:rPr lang="en-AU" sz="2400" dirty="0" err="1"/>
              <a:t>efek-efek</a:t>
            </a:r>
            <a:r>
              <a:rPr lang="en-AU" sz="2400" dirty="0"/>
              <a:t> modern, games, </a:t>
            </a:r>
            <a:r>
              <a:rPr lang="en-AU" sz="2400" dirty="0" err="1"/>
              <a:t>dan</a:t>
            </a:r>
            <a:r>
              <a:rPr lang="en-AU" sz="2400" dirty="0"/>
              <a:t> lain-lain.</a:t>
            </a:r>
            <a:endParaRPr lang="en-US" sz="2400" dirty="0"/>
          </a:p>
        </p:txBody>
      </p:sp>
      <p:sp>
        <p:nvSpPr>
          <p:cNvPr id="4" name="Text Placeholder 3"/>
          <p:cNvSpPr>
            <a:spLocks noGrp="1"/>
          </p:cNvSpPr>
          <p:nvPr>
            <p:ph type="body" sz="half" idx="2"/>
          </p:nvPr>
        </p:nvSpPr>
        <p:spPr>
          <a:xfrm>
            <a:off x="0" y="1336638"/>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dirty="0">
                <a:solidFill>
                  <a:schemeClr val="bg1"/>
                </a:solidFill>
              </a:rPr>
              <a:t>JavaScript</a:t>
            </a:r>
            <a:endParaRPr lang="en-US" sz="3200" dirty="0">
              <a:solidFill>
                <a:schemeClr val="bg1"/>
              </a:solidFill>
            </a:endParaRPr>
          </a:p>
        </p:txBody>
      </p:sp>
      <p:sp>
        <p:nvSpPr>
          <p:cNvPr id="5" name="Right Arrow 4">
            <a:hlinkClick r:id="rId2"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0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138"/>
            <a:ext cx="3657600" cy="820271"/>
          </a:xfrm>
        </p:spPr>
        <p:txBody>
          <a:bodyPr/>
          <a:lstStyle/>
          <a:p>
            <a:r>
              <a:rPr lang="en-ID" dirty="0" err="1"/>
              <a:t>Landasan</a:t>
            </a:r>
            <a:r>
              <a:rPr lang="en-ID" dirty="0"/>
              <a:t> </a:t>
            </a:r>
            <a:r>
              <a:rPr lang="en-ID" dirty="0" err="1"/>
              <a:t>Teori</a:t>
            </a:r>
            <a:endParaRPr lang="en-US" dirty="0"/>
          </a:p>
        </p:txBody>
      </p:sp>
      <p:sp>
        <p:nvSpPr>
          <p:cNvPr id="3" name="Content Placeholder 2"/>
          <p:cNvSpPr>
            <a:spLocks noGrp="1"/>
          </p:cNvSpPr>
          <p:nvPr>
            <p:ph idx="1"/>
          </p:nvPr>
        </p:nvSpPr>
        <p:spPr/>
        <p:txBody>
          <a:bodyPr>
            <a:normAutofit/>
          </a:bodyPr>
          <a:lstStyle/>
          <a:p>
            <a:pPr marL="0" indent="0" algn="just">
              <a:buNone/>
            </a:pPr>
            <a:r>
              <a:rPr lang="id-ID" sz="2400" dirty="0"/>
              <a:t>Bootstrap adalah sebuah framework CSS yang menyediakan kumpulan komponen-komponen antarmuka dasar pada web yang telah dirancang sedemikian rupa untuk digunakan bersama-sama.</a:t>
            </a:r>
            <a:endParaRPr lang="en-ID" sz="2400" dirty="0"/>
          </a:p>
          <a:p>
            <a:pPr marL="0" indent="0" algn="just">
              <a:buNone/>
            </a:pPr>
            <a:r>
              <a:rPr lang="id-ID" sz="2400" dirty="0"/>
              <a:t>Keuntungan</a:t>
            </a:r>
            <a:r>
              <a:rPr lang="en-ID" sz="2400" dirty="0"/>
              <a:t> </a:t>
            </a:r>
            <a:r>
              <a:rPr lang="id-ID" sz="2400" dirty="0"/>
              <a:t>menggunakan Bootstrap, yaitu:</a:t>
            </a:r>
            <a:endParaRPr lang="en-US" sz="2400" dirty="0"/>
          </a:p>
          <a:p>
            <a:pPr marL="268288" lvl="3" indent="-182563" algn="just">
              <a:tabLst>
                <a:tab pos="1076325" algn="l"/>
              </a:tabLst>
            </a:pPr>
            <a:r>
              <a:rPr lang="id-ID" sz="2400" dirty="0"/>
              <a:t>Efisiensi Waktu</a:t>
            </a:r>
            <a:endParaRPr lang="en-ID" sz="2400" dirty="0"/>
          </a:p>
          <a:p>
            <a:pPr marL="268288" lvl="3" indent="-182563" algn="just">
              <a:tabLst>
                <a:tab pos="1076325" algn="l"/>
              </a:tabLst>
            </a:pPr>
            <a:r>
              <a:rPr lang="id-ID" sz="2400" dirty="0"/>
              <a:t>Desain Oriented</a:t>
            </a:r>
            <a:endParaRPr lang="en-US" sz="2400" dirty="0"/>
          </a:p>
          <a:p>
            <a:pPr marL="268288" lvl="3" indent="-182563" algn="just">
              <a:tabLst>
                <a:tab pos="1076325" algn="l"/>
              </a:tabLst>
            </a:pPr>
            <a:r>
              <a:rPr lang="id-ID" sz="2400" dirty="0"/>
              <a:t>Responsive</a:t>
            </a:r>
            <a:endParaRPr lang="en-US" sz="2400" dirty="0"/>
          </a:p>
          <a:p>
            <a:pPr marL="268288" lvl="3" indent="-182563" algn="just">
              <a:tabLst>
                <a:tab pos="1076325" algn="l"/>
              </a:tabLst>
            </a:pPr>
            <a:r>
              <a:rPr lang="id-ID" sz="2400" dirty="0"/>
              <a:t>Javascript</a:t>
            </a:r>
            <a:endParaRPr lang="en-US" sz="2400" dirty="0"/>
          </a:p>
          <a:p>
            <a:pPr marL="0" indent="0" algn="just">
              <a:buNone/>
            </a:pPr>
            <a:endParaRPr lang="en-US" sz="2400" dirty="0"/>
          </a:p>
        </p:txBody>
      </p:sp>
      <p:sp>
        <p:nvSpPr>
          <p:cNvPr id="4" name="Text Placeholder 3"/>
          <p:cNvSpPr>
            <a:spLocks noGrp="1"/>
          </p:cNvSpPr>
          <p:nvPr>
            <p:ph type="body" sz="half" idx="2"/>
          </p:nvPr>
        </p:nvSpPr>
        <p:spPr>
          <a:xfrm>
            <a:off x="0" y="1336638"/>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dirty="0">
                <a:solidFill>
                  <a:schemeClr val="bg1"/>
                </a:solidFill>
              </a:rPr>
              <a:t>Bootstrap</a:t>
            </a:r>
            <a:endParaRPr lang="en-US" sz="3200" dirty="0">
              <a:solidFill>
                <a:schemeClr val="bg1"/>
              </a:solidFill>
            </a:endParaRPr>
          </a:p>
        </p:txBody>
      </p:sp>
      <p:sp>
        <p:nvSpPr>
          <p:cNvPr id="5" name="Right Arrow 4">
            <a:hlinkClick r:id="rId2"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57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138"/>
            <a:ext cx="3657600" cy="820271"/>
          </a:xfrm>
        </p:spPr>
        <p:txBody>
          <a:bodyPr/>
          <a:lstStyle/>
          <a:p>
            <a:r>
              <a:rPr lang="en-ID" dirty="0" err="1"/>
              <a:t>Landasan</a:t>
            </a:r>
            <a:r>
              <a:rPr lang="en-ID" dirty="0"/>
              <a:t> </a:t>
            </a:r>
            <a:r>
              <a:rPr lang="en-ID" dirty="0" err="1"/>
              <a:t>Teori</a:t>
            </a:r>
            <a:endParaRPr lang="en-US" dirty="0"/>
          </a:p>
        </p:txBody>
      </p:sp>
      <p:sp>
        <p:nvSpPr>
          <p:cNvPr id="3" name="Content Placeholder 2"/>
          <p:cNvSpPr>
            <a:spLocks noGrp="1"/>
          </p:cNvSpPr>
          <p:nvPr>
            <p:ph idx="1"/>
          </p:nvPr>
        </p:nvSpPr>
        <p:spPr/>
        <p:txBody>
          <a:bodyPr>
            <a:normAutofit/>
          </a:bodyPr>
          <a:lstStyle/>
          <a:p>
            <a:pPr marL="0" indent="0" algn="just">
              <a:buNone/>
            </a:pPr>
            <a:r>
              <a:rPr lang="id-ID" sz="2400" dirty="0"/>
              <a:t>Sublime Text adalah aplikasi editor untuk kode dan teks yang dapat berjalan diberbagai </a:t>
            </a:r>
            <a:r>
              <a:rPr lang="id-ID" sz="2400" i="1" dirty="0"/>
              <a:t>platform operating system</a:t>
            </a:r>
            <a:r>
              <a:rPr lang="id-ID" sz="2400" dirty="0"/>
              <a:t> dengan menggunakan teknologi Phyton API. </a:t>
            </a:r>
            <a:endParaRPr lang="en-US" sz="2400" dirty="0"/>
          </a:p>
        </p:txBody>
      </p:sp>
      <p:sp>
        <p:nvSpPr>
          <p:cNvPr id="4" name="Text Placeholder 3"/>
          <p:cNvSpPr>
            <a:spLocks noGrp="1"/>
          </p:cNvSpPr>
          <p:nvPr>
            <p:ph type="body" sz="half" idx="2"/>
          </p:nvPr>
        </p:nvSpPr>
        <p:spPr>
          <a:xfrm>
            <a:off x="0" y="1336638"/>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dirty="0">
                <a:solidFill>
                  <a:schemeClr val="bg1"/>
                </a:solidFill>
              </a:rPr>
              <a:t>Sublime Text</a:t>
            </a:r>
            <a:endParaRPr lang="en-US" sz="3200" dirty="0">
              <a:solidFill>
                <a:schemeClr val="bg1"/>
              </a:solidFill>
            </a:endParaRPr>
          </a:p>
        </p:txBody>
      </p:sp>
      <p:sp>
        <p:nvSpPr>
          <p:cNvPr id="5" name="Right Arrow 4">
            <a:hlinkClick r:id="rId2"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4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Bab IV</a:t>
            </a:r>
            <a:br>
              <a:rPr lang="en-ID" dirty="0"/>
            </a:br>
            <a:r>
              <a:rPr lang="en-ID" dirty="0" err="1"/>
              <a:t>Pembahasan</a:t>
            </a:r>
            <a:endParaRPr lang="en-US" dirty="0"/>
          </a:p>
        </p:txBody>
      </p:sp>
      <p:sp>
        <p:nvSpPr>
          <p:cNvPr id="3" name="Content Placeholder 2"/>
          <p:cNvSpPr>
            <a:spLocks noGrp="1"/>
          </p:cNvSpPr>
          <p:nvPr>
            <p:ph idx="1"/>
          </p:nvPr>
        </p:nvSpPr>
        <p:spPr/>
        <p:txBody>
          <a:bodyPr/>
          <a:lstStyle/>
          <a:p>
            <a:r>
              <a:rPr lang="en-ID" dirty="0" err="1">
                <a:hlinkClick r:id="rId2" action="ppaction://hlinksldjump"/>
              </a:rPr>
              <a:t>Analisis</a:t>
            </a:r>
            <a:r>
              <a:rPr lang="en-ID" dirty="0">
                <a:hlinkClick r:id="rId2" action="ppaction://hlinksldjump"/>
              </a:rPr>
              <a:t> </a:t>
            </a:r>
            <a:r>
              <a:rPr lang="en-ID" dirty="0" err="1">
                <a:hlinkClick r:id="rId2" action="ppaction://hlinksldjump"/>
              </a:rPr>
              <a:t>Antarmuka</a:t>
            </a:r>
            <a:r>
              <a:rPr lang="en-ID" dirty="0">
                <a:hlinkClick r:id="rId2" action="ppaction://hlinksldjump"/>
              </a:rPr>
              <a:t> </a:t>
            </a:r>
            <a:r>
              <a:rPr lang="en-ID" dirty="0" err="1">
                <a:hlinkClick r:id="rId2" action="ppaction://hlinksldjump"/>
              </a:rPr>
              <a:t>Laman</a:t>
            </a:r>
            <a:r>
              <a:rPr lang="en-ID" dirty="0">
                <a:hlinkClick r:id="rId2" action="ppaction://hlinksldjump"/>
              </a:rPr>
              <a:t> IGRS</a:t>
            </a:r>
            <a:endParaRPr lang="en-ID" dirty="0"/>
          </a:p>
          <a:p>
            <a:r>
              <a:rPr lang="en-ID" dirty="0" err="1">
                <a:hlinkClick r:id="rId3" action="ppaction://hlinksldjump"/>
              </a:rPr>
              <a:t>Usulan</a:t>
            </a:r>
            <a:r>
              <a:rPr lang="en-ID" dirty="0">
                <a:hlinkClick r:id="rId3" action="ppaction://hlinksldjump"/>
              </a:rPr>
              <a:t> </a:t>
            </a:r>
            <a:r>
              <a:rPr lang="en-ID" dirty="0" err="1">
                <a:hlinkClick r:id="rId3" action="ppaction://hlinksldjump"/>
              </a:rPr>
              <a:t>Desain</a:t>
            </a:r>
            <a:r>
              <a:rPr lang="en-ID" dirty="0">
                <a:hlinkClick r:id="rId3" action="ppaction://hlinksldjump"/>
              </a:rPr>
              <a:t> </a:t>
            </a:r>
            <a:r>
              <a:rPr lang="en-ID" dirty="0" err="1">
                <a:hlinkClick r:id="rId3" action="ppaction://hlinksldjump"/>
              </a:rPr>
              <a:t>Laman</a:t>
            </a:r>
            <a:r>
              <a:rPr lang="en-ID" dirty="0">
                <a:hlinkClick r:id="rId3" action="ppaction://hlinksldjump"/>
              </a:rPr>
              <a:t> Website</a:t>
            </a:r>
            <a:endParaRPr lang="en-ID" dirty="0"/>
          </a:p>
          <a:p>
            <a:r>
              <a:rPr lang="en-ID" dirty="0" err="1">
                <a:hlinkClick r:id="rId4" action="ppaction://hlinksldjump"/>
              </a:rPr>
              <a:t>Implementasi</a:t>
            </a:r>
            <a:r>
              <a:rPr lang="en-ID" dirty="0">
                <a:hlinkClick r:id="rId4" action="ppaction://hlinksldjump"/>
              </a:rPr>
              <a:t> (Coding &amp; Testing)</a:t>
            </a:r>
            <a:endParaRPr lang="en-ID" dirty="0"/>
          </a:p>
        </p:txBody>
      </p:sp>
      <p:sp>
        <p:nvSpPr>
          <p:cNvPr id="4" name="Right Arrow 3">
            <a:hlinkClick r:id="rId5"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38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a:t>Pembagian</a:t>
            </a:r>
            <a:r>
              <a:rPr lang="en-ID" dirty="0"/>
              <a:t> </a:t>
            </a:r>
            <a:r>
              <a:rPr lang="en-ID" dirty="0" err="1"/>
              <a:t>Tugas</a:t>
            </a:r>
            <a:endParaRPr lang="en-US" dirty="0"/>
          </a:p>
        </p:txBody>
      </p:sp>
      <p:sp>
        <p:nvSpPr>
          <p:cNvPr id="3" name="Content Placeholder 2"/>
          <p:cNvSpPr>
            <a:spLocks noGrp="1"/>
          </p:cNvSpPr>
          <p:nvPr>
            <p:ph idx="1"/>
          </p:nvPr>
        </p:nvSpPr>
        <p:spPr/>
        <p:txBody>
          <a:bodyPr/>
          <a:lstStyle/>
          <a:p>
            <a:pPr marL="0" indent="0">
              <a:buNone/>
            </a:pPr>
            <a:r>
              <a:rPr lang="en-ID" dirty="0"/>
              <a:t>Front-End:</a:t>
            </a:r>
          </a:p>
          <a:p>
            <a:pPr marL="457200" indent="-457200">
              <a:buAutoNum type="arabicPeriod"/>
            </a:pPr>
            <a:r>
              <a:rPr lang="en-ID" dirty="0"/>
              <a:t>Amelia </a:t>
            </a:r>
            <a:r>
              <a:rPr lang="en-ID" dirty="0" err="1"/>
              <a:t>Apriliani</a:t>
            </a:r>
            <a:endParaRPr lang="en-ID" dirty="0"/>
          </a:p>
          <a:p>
            <a:pPr marL="457200" indent="-457200">
              <a:buAutoNum type="arabicPeriod"/>
            </a:pPr>
            <a:r>
              <a:rPr lang="en-ID" dirty="0"/>
              <a:t>M. Afghan Amin</a:t>
            </a:r>
          </a:p>
          <a:p>
            <a:pPr marL="0" indent="0">
              <a:buNone/>
            </a:pPr>
            <a:r>
              <a:rPr lang="en-ID" dirty="0"/>
              <a:t>Back-End:</a:t>
            </a:r>
          </a:p>
          <a:p>
            <a:pPr marL="457200" indent="-457200">
              <a:buFont typeface="+mj-lt"/>
              <a:buAutoNum type="arabicPeriod"/>
            </a:pPr>
            <a:r>
              <a:rPr lang="en-ID" dirty="0"/>
              <a:t>Aril </a:t>
            </a:r>
            <a:r>
              <a:rPr lang="en-ID" dirty="0" err="1"/>
              <a:t>Mulana</a:t>
            </a:r>
            <a:endParaRPr lang="en-US" dirty="0"/>
          </a:p>
          <a:p>
            <a:pPr marL="457200" indent="-457200">
              <a:buFont typeface="+mj-lt"/>
              <a:buAutoNum type="arabicPeriod"/>
            </a:pPr>
            <a:r>
              <a:rPr lang="en-ID" dirty="0"/>
              <a:t>Yogi </a:t>
            </a:r>
            <a:r>
              <a:rPr lang="en-ID" dirty="0" err="1"/>
              <a:t>Perdana</a:t>
            </a:r>
            <a:endParaRPr lang="en-US" dirty="0"/>
          </a:p>
        </p:txBody>
      </p:sp>
    </p:spTree>
    <p:extLst>
      <p:ext uri="{BB962C8B-B14F-4D97-AF65-F5344CB8AC3E}">
        <p14:creationId xmlns:p14="http://schemas.microsoft.com/office/powerpoint/2010/main" val="118754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Front-End</a:t>
            </a:r>
            <a:endParaRPr lang="en-US" dirty="0"/>
          </a:p>
        </p:txBody>
      </p:sp>
      <p:sp>
        <p:nvSpPr>
          <p:cNvPr id="4" name="Content Placeholder 3"/>
          <p:cNvSpPr>
            <a:spLocks noGrp="1"/>
          </p:cNvSpPr>
          <p:nvPr>
            <p:ph sz="half" idx="1"/>
          </p:nvPr>
        </p:nvSpPr>
        <p:spPr/>
        <p:txBody>
          <a:bodyPr/>
          <a:lstStyle/>
          <a:p>
            <a:pPr marL="0" indent="0">
              <a:buNone/>
            </a:pPr>
            <a:r>
              <a:rPr lang="en-ID" dirty="0"/>
              <a:t>Amelia </a:t>
            </a:r>
            <a:r>
              <a:rPr lang="en-ID" dirty="0" err="1"/>
              <a:t>Apriliani</a:t>
            </a:r>
            <a:endParaRPr lang="en-US" dirty="0"/>
          </a:p>
          <a:p>
            <a:pPr marL="363538" lvl="2" indent="-182563">
              <a:lnSpc>
                <a:spcPct val="100000"/>
              </a:lnSpc>
            </a:pPr>
            <a:r>
              <a:rPr lang="id-ID" dirty="0"/>
              <a:t>Hal</a:t>
            </a:r>
            <a:r>
              <a:rPr lang="en-AU" dirty="0" err="1"/>
              <a:t>aman</a:t>
            </a:r>
            <a:r>
              <a:rPr lang="en-AU" dirty="0"/>
              <a:t> </a:t>
            </a:r>
            <a:r>
              <a:rPr lang="id-ID" dirty="0"/>
              <a:t>Masuk</a:t>
            </a:r>
            <a:endParaRPr lang="en-US" dirty="0"/>
          </a:p>
          <a:p>
            <a:pPr marL="363538" lvl="2" indent="-182563">
              <a:lnSpc>
                <a:spcPct val="100000"/>
              </a:lnSpc>
            </a:pPr>
            <a:r>
              <a:rPr lang="id-ID" dirty="0"/>
              <a:t>Hal</a:t>
            </a:r>
            <a:r>
              <a:rPr lang="en-AU" dirty="0" err="1"/>
              <a:t>aman</a:t>
            </a:r>
            <a:r>
              <a:rPr lang="id-ID" dirty="0"/>
              <a:t> Daftar</a:t>
            </a:r>
            <a:endParaRPr lang="en-US" dirty="0"/>
          </a:p>
          <a:p>
            <a:pPr marL="363538" lvl="2" indent="-182563">
              <a:lnSpc>
                <a:spcPct val="100000"/>
              </a:lnSpc>
            </a:pPr>
            <a:r>
              <a:rPr lang="id-ID" dirty="0"/>
              <a:t>Hal</a:t>
            </a:r>
            <a:r>
              <a:rPr lang="en-AU" dirty="0" err="1"/>
              <a:t>aman</a:t>
            </a:r>
            <a:r>
              <a:rPr lang="en-AU" dirty="0"/>
              <a:t> </a:t>
            </a:r>
            <a:r>
              <a:rPr lang="id-ID" dirty="0"/>
              <a:t>Berita</a:t>
            </a:r>
            <a:endParaRPr lang="en-US" dirty="0"/>
          </a:p>
          <a:p>
            <a:pPr marL="363538" lvl="2" indent="-182563">
              <a:lnSpc>
                <a:spcPct val="100000"/>
              </a:lnSpc>
            </a:pPr>
            <a:r>
              <a:rPr lang="id-ID" dirty="0"/>
              <a:t>Hal</a:t>
            </a:r>
            <a:r>
              <a:rPr lang="en-AU" dirty="0" err="1"/>
              <a:t>aman</a:t>
            </a:r>
            <a:r>
              <a:rPr lang="en-AU" dirty="0"/>
              <a:t> </a:t>
            </a:r>
            <a:r>
              <a:rPr lang="id-ID" dirty="0"/>
              <a:t>Detail Berita</a:t>
            </a:r>
            <a:endParaRPr lang="en-US" dirty="0"/>
          </a:p>
          <a:p>
            <a:pPr marL="363538" lvl="2" indent="-182563">
              <a:lnSpc>
                <a:spcPct val="100000"/>
              </a:lnSpc>
            </a:pPr>
            <a:r>
              <a:rPr lang="id-ID" dirty="0"/>
              <a:t>Hal</a:t>
            </a:r>
            <a:r>
              <a:rPr lang="en-AU" dirty="0" err="1"/>
              <a:t>aman</a:t>
            </a:r>
            <a:r>
              <a:rPr lang="en-AU" dirty="0"/>
              <a:t> </a:t>
            </a:r>
            <a:r>
              <a:rPr lang="id-ID" dirty="0"/>
              <a:t>Tentang Kami</a:t>
            </a:r>
            <a:endParaRPr lang="en-US" dirty="0"/>
          </a:p>
          <a:p>
            <a:pPr marL="363538" lvl="2" indent="-182563">
              <a:lnSpc>
                <a:spcPct val="100000"/>
              </a:lnSpc>
            </a:pPr>
            <a:r>
              <a:rPr lang="id-ID" dirty="0"/>
              <a:t>Hal</a:t>
            </a:r>
            <a:r>
              <a:rPr lang="en-AU" dirty="0" err="1"/>
              <a:t>aman</a:t>
            </a:r>
            <a:r>
              <a:rPr lang="en-AU" dirty="0"/>
              <a:t> </a:t>
            </a:r>
            <a:r>
              <a:rPr lang="en-ID" dirty="0" err="1"/>
              <a:t>Penyelenggara</a:t>
            </a:r>
            <a:r>
              <a:rPr lang="id-ID" dirty="0"/>
              <a:t> – Permainan</a:t>
            </a:r>
            <a:endParaRPr lang="en-US" dirty="0"/>
          </a:p>
          <a:p>
            <a:pPr marL="363538" lvl="2" indent="-182563">
              <a:lnSpc>
                <a:spcPct val="100000"/>
              </a:lnSpc>
            </a:pPr>
            <a:r>
              <a:rPr lang="id-ID" dirty="0"/>
              <a:t>Hal</a:t>
            </a:r>
            <a:r>
              <a:rPr lang="en-AU" dirty="0" err="1"/>
              <a:t>aman</a:t>
            </a:r>
            <a:r>
              <a:rPr lang="en-AU" dirty="0"/>
              <a:t> </a:t>
            </a:r>
            <a:r>
              <a:rPr lang="en-ID" dirty="0" err="1"/>
              <a:t>Penyelenggara</a:t>
            </a:r>
            <a:r>
              <a:rPr lang="id-ID" dirty="0"/>
              <a:t> – Pendaftaran Permainan</a:t>
            </a:r>
            <a:endParaRPr lang="en-ID" dirty="0"/>
          </a:p>
          <a:p>
            <a:pPr marL="363538" lvl="2" indent="-182563">
              <a:lnSpc>
                <a:spcPct val="100000"/>
              </a:lnSpc>
            </a:pPr>
            <a:r>
              <a:rPr lang="id-ID" dirty="0"/>
              <a:t>Hal</a:t>
            </a:r>
            <a:r>
              <a:rPr lang="en-AU" dirty="0" err="1"/>
              <a:t>aman</a:t>
            </a:r>
            <a:r>
              <a:rPr lang="en-AU" dirty="0"/>
              <a:t> </a:t>
            </a:r>
            <a:r>
              <a:rPr lang="en-ID" dirty="0" err="1"/>
              <a:t>Penyelenggara</a:t>
            </a:r>
            <a:r>
              <a:rPr lang="id-ID" dirty="0"/>
              <a:t> – Demo Assessment</a:t>
            </a:r>
            <a:endParaRPr lang="en-US" dirty="0"/>
          </a:p>
          <a:p>
            <a:pPr marL="548640" lvl="2" indent="0">
              <a:buNone/>
            </a:pPr>
            <a:endParaRPr lang="en-US" dirty="0"/>
          </a:p>
        </p:txBody>
      </p:sp>
      <p:sp>
        <p:nvSpPr>
          <p:cNvPr id="5" name="Content Placeholder 4"/>
          <p:cNvSpPr>
            <a:spLocks noGrp="1"/>
          </p:cNvSpPr>
          <p:nvPr>
            <p:ph sz="half" idx="2"/>
          </p:nvPr>
        </p:nvSpPr>
        <p:spPr/>
        <p:txBody>
          <a:bodyPr/>
          <a:lstStyle/>
          <a:p>
            <a:pPr marL="0" indent="0">
              <a:buNone/>
            </a:pPr>
            <a:r>
              <a:rPr lang="en-ID" dirty="0"/>
              <a:t>M. Afghan Amin</a:t>
            </a:r>
            <a:endParaRPr lang="en-US" dirty="0"/>
          </a:p>
          <a:p>
            <a:pPr>
              <a:lnSpc>
                <a:spcPct val="100000"/>
              </a:lnSpc>
            </a:pPr>
            <a:r>
              <a:rPr lang="en-ID" sz="1600" dirty="0" err="1"/>
              <a:t>Halaman</a:t>
            </a:r>
            <a:r>
              <a:rPr lang="en-ID" sz="1600" dirty="0"/>
              <a:t> </a:t>
            </a:r>
            <a:r>
              <a:rPr lang="en-ID" sz="1600" dirty="0" err="1"/>
              <a:t>Utama</a:t>
            </a:r>
            <a:endParaRPr lang="en-ID" sz="1600" dirty="0"/>
          </a:p>
          <a:p>
            <a:pPr>
              <a:lnSpc>
                <a:spcPct val="100000"/>
              </a:lnSpc>
            </a:pPr>
            <a:r>
              <a:rPr lang="en-ID" sz="1600" dirty="0" err="1"/>
              <a:t>Halaman</a:t>
            </a:r>
            <a:r>
              <a:rPr lang="en-ID" sz="1600" dirty="0"/>
              <a:t> </a:t>
            </a:r>
            <a:r>
              <a:rPr lang="en-ID" sz="1600" dirty="0" err="1"/>
              <a:t>Pertanyaan</a:t>
            </a:r>
            <a:r>
              <a:rPr lang="en-ID" sz="1600" dirty="0"/>
              <a:t> </a:t>
            </a:r>
            <a:r>
              <a:rPr lang="en-ID" sz="1600" dirty="0" err="1"/>
              <a:t>Umum</a:t>
            </a:r>
            <a:endParaRPr lang="en-ID" sz="1600" dirty="0"/>
          </a:p>
          <a:p>
            <a:pPr>
              <a:lnSpc>
                <a:spcPct val="100000"/>
              </a:lnSpc>
            </a:pPr>
            <a:r>
              <a:rPr lang="en-ID" sz="1600" dirty="0" err="1"/>
              <a:t>Halaman</a:t>
            </a:r>
            <a:r>
              <a:rPr lang="en-ID" sz="1600" dirty="0"/>
              <a:t> </a:t>
            </a:r>
            <a:r>
              <a:rPr lang="en-ID" sz="1600" dirty="0" err="1"/>
              <a:t>Pencarian</a:t>
            </a:r>
            <a:r>
              <a:rPr lang="en-ID" sz="1600" dirty="0"/>
              <a:t> </a:t>
            </a:r>
            <a:r>
              <a:rPr lang="en-ID" sz="1600" dirty="0" err="1"/>
              <a:t>Spesifik</a:t>
            </a:r>
            <a:endParaRPr lang="en-ID" sz="1600" dirty="0"/>
          </a:p>
          <a:p>
            <a:pPr>
              <a:lnSpc>
                <a:spcPct val="100000"/>
              </a:lnSpc>
            </a:pPr>
            <a:r>
              <a:rPr lang="en-ID" sz="1600" dirty="0" err="1"/>
              <a:t>Halaman</a:t>
            </a:r>
            <a:r>
              <a:rPr lang="en-ID" sz="1600" dirty="0"/>
              <a:t> </a:t>
            </a:r>
            <a:r>
              <a:rPr lang="en-ID" sz="1600" dirty="0" err="1"/>
              <a:t>Direktori</a:t>
            </a:r>
            <a:endParaRPr lang="en-ID" sz="1600" dirty="0"/>
          </a:p>
          <a:p>
            <a:pPr>
              <a:lnSpc>
                <a:spcPct val="100000"/>
              </a:lnSpc>
            </a:pPr>
            <a:r>
              <a:rPr lang="en-ID" sz="1600" dirty="0" err="1"/>
              <a:t>Halaman</a:t>
            </a:r>
            <a:r>
              <a:rPr lang="en-ID" sz="1600" dirty="0"/>
              <a:t> Detail </a:t>
            </a:r>
            <a:r>
              <a:rPr lang="en-ID" sz="1600" dirty="0" err="1"/>
              <a:t>Aplikasi</a:t>
            </a:r>
            <a:endParaRPr lang="en-ID" sz="1600" dirty="0"/>
          </a:p>
          <a:p>
            <a:pPr>
              <a:lnSpc>
                <a:spcPct val="100000"/>
              </a:lnSpc>
            </a:pPr>
            <a:r>
              <a:rPr lang="en-ID" sz="1600" dirty="0" err="1"/>
              <a:t>Halaman</a:t>
            </a:r>
            <a:r>
              <a:rPr lang="en-ID" sz="1600" dirty="0"/>
              <a:t> </a:t>
            </a:r>
            <a:r>
              <a:rPr lang="en-ID" sz="1600" dirty="0" err="1"/>
              <a:t>Profil</a:t>
            </a:r>
            <a:r>
              <a:rPr lang="en-ID" sz="1600" dirty="0"/>
              <a:t> </a:t>
            </a:r>
            <a:r>
              <a:rPr lang="en-ID" sz="1600" dirty="0" err="1"/>
              <a:t>Kontributor</a:t>
            </a:r>
            <a:endParaRPr lang="en-ID" sz="1600" dirty="0"/>
          </a:p>
          <a:p>
            <a:endParaRPr lang="en-US" dirty="0"/>
          </a:p>
        </p:txBody>
      </p:sp>
    </p:spTree>
    <p:extLst>
      <p:ext uri="{BB962C8B-B14F-4D97-AF65-F5344CB8AC3E}">
        <p14:creationId xmlns:p14="http://schemas.microsoft.com/office/powerpoint/2010/main" val="17819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8850"/>
            <a:ext cx="6217920" cy="947447"/>
          </a:xfrm>
        </p:spPr>
        <p:txBody>
          <a:bodyPr/>
          <a:lstStyle/>
          <a:p>
            <a:r>
              <a:rPr lang="en-ID" dirty="0" err="1">
                <a:solidFill>
                  <a:schemeClr val="accent6">
                    <a:lumMod val="50000"/>
                  </a:schemeClr>
                </a:solidFill>
              </a:rPr>
              <a:t>Latar</a:t>
            </a:r>
            <a:r>
              <a:rPr lang="en-ID" dirty="0">
                <a:solidFill>
                  <a:schemeClr val="accent6">
                    <a:lumMod val="50000"/>
                  </a:schemeClr>
                </a:solidFill>
              </a:rPr>
              <a:t> </a:t>
            </a:r>
            <a:r>
              <a:rPr lang="en-ID" dirty="0" err="1">
                <a:solidFill>
                  <a:schemeClr val="accent6">
                    <a:lumMod val="50000"/>
                  </a:schemeClr>
                </a:solidFill>
              </a:rPr>
              <a:t>Belakang</a:t>
            </a:r>
            <a:endParaRPr lang="en-US" dirty="0">
              <a:solidFill>
                <a:schemeClr val="accent6">
                  <a:lumMod val="50000"/>
                </a:schemeClr>
              </a:solidFill>
            </a:endParaRPr>
          </a:p>
        </p:txBody>
      </p:sp>
      <p:sp>
        <p:nvSpPr>
          <p:cNvPr id="7" name="Text Placeholder 2"/>
          <p:cNvSpPr>
            <a:spLocks noGrp="1"/>
          </p:cNvSpPr>
          <p:nvPr>
            <p:ph type="body" idx="1"/>
          </p:nvPr>
        </p:nvSpPr>
        <p:spPr>
          <a:xfrm>
            <a:off x="0" y="2057401"/>
            <a:ext cx="9304421" cy="3894220"/>
          </a:xfrm>
        </p:spPr>
        <p:txBody>
          <a:bodyPr>
            <a:normAutofit/>
          </a:bodyPr>
          <a:lstStyle/>
          <a:p>
            <a:pPr marL="342900" indent="-342900" algn="just">
              <a:buFont typeface="Wingdings" panose="05000000000000000000" pitchFamily="2" charset="2"/>
              <a:buChar char="Ø"/>
            </a:pPr>
            <a:r>
              <a:rPr lang="en-GB" dirty="0" err="1"/>
              <a:t>Saat</a:t>
            </a:r>
            <a:r>
              <a:rPr lang="en-GB" dirty="0"/>
              <a:t> </a:t>
            </a:r>
            <a:r>
              <a:rPr lang="en-GB" dirty="0" err="1"/>
              <a:t>ini</a:t>
            </a:r>
            <a:r>
              <a:rPr lang="en-GB" dirty="0"/>
              <a:t> internet </a:t>
            </a:r>
            <a:r>
              <a:rPr lang="en-GB" dirty="0" err="1"/>
              <a:t>sudah</a:t>
            </a:r>
            <a:r>
              <a:rPr lang="en-GB" dirty="0"/>
              <a:t> </a:t>
            </a:r>
            <a:r>
              <a:rPr lang="en-GB" dirty="0" err="1"/>
              <a:t>berkembang</a:t>
            </a:r>
            <a:r>
              <a:rPr lang="en-GB" dirty="0"/>
              <a:t> </a:t>
            </a:r>
            <a:r>
              <a:rPr lang="en-GB" dirty="0" err="1"/>
              <a:t>menjadi</a:t>
            </a:r>
            <a:r>
              <a:rPr lang="en-GB" dirty="0"/>
              <a:t> salah </a:t>
            </a:r>
            <a:r>
              <a:rPr lang="en-GB" dirty="0" err="1"/>
              <a:t>satu</a:t>
            </a:r>
            <a:r>
              <a:rPr lang="en-GB" dirty="0"/>
              <a:t> media yang </a:t>
            </a:r>
            <a:r>
              <a:rPr lang="en-GB" dirty="0" err="1"/>
              <a:t>sangat</a:t>
            </a:r>
            <a:r>
              <a:rPr lang="id-ID" dirty="0"/>
              <a:t> </a:t>
            </a:r>
            <a:r>
              <a:rPr lang="en-GB" dirty="0" err="1"/>
              <a:t>populer</a:t>
            </a:r>
            <a:r>
              <a:rPr lang="en-GB" dirty="0"/>
              <a:t> di </a:t>
            </a:r>
            <a:r>
              <a:rPr lang="en-GB" dirty="0" err="1"/>
              <a:t>berbagai</a:t>
            </a:r>
            <a:r>
              <a:rPr lang="en-GB" dirty="0"/>
              <a:t> dunia</a:t>
            </a:r>
            <a:r>
              <a:rPr lang="id-ID" dirty="0"/>
              <a:t>.</a:t>
            </a:r>
          </a:p>
          <a:p>
            <a:pPr algn="just"/>
            <a:endParaRPr lang="en-ID" i="1" dirty="0"/>
          </a:p>
          <a:p>
            <a:pPr marL="342900" indent="-342900" algn="just">
              <a:lnSpc>
                <a:spcPct val="100000"/>
              </a:lnSpc>
              <a:buFont typeface="Wingdings" panose="05000000000000000000" pitchFamily="2" charset="2"/>
              <a:buChar char="Ø"/>
            </a:pPr>
            <a:r>
              <a:rPr lang="sv-SE" dirty="0"/>
              <a:t>Kemudahan dalam berkomunikasi memberikan dampak positif dan negatif.</a:t>
            </a:r>
            <a:endParaRPr lang="id-ID" dirty="0"/>
          </a:p>
          <a:p>
            <a:pPr marL="342900" indent="-342900" algn="just">
              <a:lnSpc>
                <a:spcPct val="100000"/>
              </a:lnSpc>
              <a:buFont typeface="Wingdings" panose="05000000000000000000" pitchFamily="2" charset="2"/>
              <a:buChar char="Ø"/>
            </a:pPr>
            <a:endParaRPr lang="en-ID" dirty="0"/>
          </a:p>
          <a:p>
            <a:pPr marL="342900" indent="-342900" algn="just">
              <a:lnSpc>
                <a:spcPct val="100000"/>
              </a:lnSpc>
              <a:buFont typeface="Wingdings" panose="05000000000000000000" pitchFamily="2" charset="2"/>
              <a:buChar char="Ø"/>
            </a:pPr>
            <a:r>
              <a:rPr lang="en-GB" dirty="0"/>
              <a:t>Teknik </a:t>
            </a:r>
            <a:r>
              <a:rPr lang="en-GB" dirty="0" err="1"/>
              <a:t>pengamanan</a:t>
            </a:r>
            <a:r>
              <a:rPr lang="en-GB" dirty="0"/>
              <a:t> </a:t>
            </a:r>
            <a:r>
              <a:rPr lang="en-GB" dirty="0" err="1"/>
              <a:t>informasi</a:t>
            </a:r>
            <a:r>
              <a:rPr lang="en-GB" dirty="0"/>
              <a:t> yang </a:t>
            </a:r>
            <a:r>
              <a:rPr lang="en-GB" dirty="0" err="1"/>
              <a:t>ada</a:t>
            </a:r>
            <a:r>
              <a:rPr lang="en-GB" dirty="0"/>
              <a:t> </a:t>
            </a:r>
            <a:r>
              <a:rPr lang="en-GB" dirty="0" err="1"/>
              <a:t>saat</a:t>
            </a:r>
            <a:r>
              <a:rPr lang="en-GB" dirty="0"/>
              <a:t> </a:t>
            </a:r>
            <a:r>
              <a:rPr lang="en-GB" dirty="0" err="1"/>
              <a:t>ini</a:t>
            </a:r>
            <a:r>
              <a:rPr lang="en-GB" dirty="0"/>
              <a:t> </a:t>
            </a:r>
            <a:r>
              <a:rPr lang="en-GB" dirty="0" err="1"/>
              <a:t>seperti</a:t>
            </a:r>
            <a:r>
              <a:rPr lang="en-GB" dirty="0"/>
              <a:t> </a:t>
            </a:r>
            <a:r>
              <a:rPr lang="en-GB" dirty="0" err="1"/>
              <a:t>kriptografi</a:t>
            </a:r>
            <a:r>
              <a:rPr lang="en-GB" dirty="0"/>
              <a:t> dan </a:t>
            </a:r>
            <a:r>
              <a:rPr lang="en-GB" dirty="0" err="1"/>
              <a:t>steganografi</a:t>
            </a:r>
            <a:endParaRPr lang="en-US" dirty="0"/>
          </a:p>
        </p:txBody>
      </p:sp>
      <p:sp>
        <p:nvSpPr>
          <p:cNvPr id="3" name="Right Arrow 2">
            <a:hlinkClick r:id="rId2" action="ppaction://hlinksldjump"/>
          </p:cNvPr>
          <p:cNvSpPr/>
          <p:nvPr/>
        </p:nvSpPr>
        <p:spPr>
          <a:xfrm flipH="1">
            <a:off x="121023" y="6212541"/>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47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Back-End</a:t>
            </a:r>
            <a:endParaRPr lang="en-US" dirty="0"/>
          </a:p>
        </p:txBody>
      </p:sp>
      <p:sp>
        <p:nvSpPr>
          <p:cNvPr id="3" name="Content Placeholder 2"/>
          <p:cNvSpPr>
            <a:spLocks noGrp="1"/>
          </p:cNvSpPr>
          <p:nvPr>
            <p:ph sz="half" idx="1"/>
          </p:nvPr>
        </p:nvSpPr>
        <p:spPr/>
        <p:txBody>
          <a:bodyPr/>
          <a:lstStyle/>
          <a:p>
            <a:pPr marL="0" indent="0">
              <a:buNone/>
            </a:pPr>
            <a:r>
              <a:rPr lang="en-ID" dirty="0"/>
              <a:t>Aril </a:t>
            </a:r>
            <a:r>
              <a:rPr lang="en-ID" dirty="0" err="1"/>
              <a:t>Mulana</a:t>
            </a:r>
            <a:endParaRPr lang="en-ID" dirty="0"/>
          </a:p>
          <a:p>
            <a:pPr>
              <a:lnSpc>
                <a:spcPct val="100000"/>
              </a:lnSpc>
            </a:pPr>
            <a:r>
              <a:rPr lang="en-ID" sz="1600" dirty="0" err="1"/>
              <a:t>Sistem</a:t>
            </a:r>
            <a:r>
              <a:rPr lang="en-ID" sz="1600" dirty="0"/>
              <a:t> Login</a:t>
            </a:r>
          </a:p>
          <a:p>
            <a:pPr>
              <a:lnSpc>
                <a:spcPct val="100000"/>
              </a:lnSpc>
            </a:pPr>
            <a:r>
              <a:rPr lang="en-ID" sz="1600" dirty="0" err="1"/>
              <a:t>Sistem</a:t>
            </a:r>
            <a:r>
              <a:rPr lang="en-ID" sz="1600" dirty="0"/>
              <a:t> Register</a:t>
            </a:r>
          </a:p>
          <a:p>
            <a:pPr>
              <a:lnSpc>
                <a:spcPct val="100000"/>
              </a:lnSpc>
            </a:pPr>
            <a:r>
              <a:rPr lang="en-ID" sz="1600" dirty="0" err="1"/>
              <a:t>Sistem</a:t>
            </a:r>
            <a:r>
              <a:rPr lang="en-ID" sz="1600" dirty="0"/>
              <a:t> </a:t>
            </a:r>
            <a:r>
              <a:rPr lang="en-ID" sz="1600" dirty="0" err="1"/>
              <a:t>Artikel</a:t>
            </a:r>
            <a:r>
              <a:rPr lang="en-ID" sz="1600" dirty="0"/>
              <a:t> (</a:t>
            </a:r>
            <a:r>
              <a:rPr lang="en-ID" sz="1600" dirty="0" err="1"/>
              <a:t>Kontributor</a:t>
            </a:r>
            <a:r>
              <a:rPr lang="en-ID" sz="1600" dirty="0"/>
              <a:t>)</a:t>
            </a:r>
          </a:p>
          <a:p>
            <a:r>
              <a:rPr lang="en-ID" sz="1600" dirty="0" err="1"/>
              <a:t>Sistem</a:t>
            </a:r>
            <a:r>
              <a:rPr lang="en-ID" sz="1600" dirty="0"/>
              <a:t> Search</a:t>
            </a:r>
            <a:endParaRPr lang="en-US" dirty="0"/>
          </a:p>
        </p:txBody>
      </p:sp>
      <p:sp>
        <p:nvSpPr>
          <p:cNvPr id="4" name="Content Placeholder 3"/>
          <p:cNvSpPr>
            <a:spLocks noGrp="1"/>
          </p:cNvSpPr>
          <p:nvPr>
            <p:ph sz="half" idx="2"/>
          </p:nvPr>
        </p:nvSpPr>
        <p:spPr/>
        <p:txBody>
          <a:bodyPr/>
          <a:lstStyle/>
          <a:p>
            <a:pPr marL="0" indent="0">
              <a:buNone/>
            </a:pPr>
            <a:r>
              <a:rPr lang="en-ID" dirty="0"/>
              <a:t>Yogi </a:t>
            </a:r>
            <a:r>
              <a:rPr lang="en-ID" dirty="0" err="1"/>
              <a:t>Perdana</a:t>
            </a:r>
            <a:endParaRPr lang="en-US" dirty="0"/>
          </a:p>
          <a:p>
            <a:r>
              <a:rPr lang="en-ID" sz="1600" dirty="0" err="1"/>
              <a:t>Sistem</a:t>
            </a:r>
            <a:r>
              <a:rPr lang="en-ID" sz="1600" dirty="0"/>
              <a:t> </a:t>
            </a:r>
            <a:r>
              <a:rPr lang="en-ID" sz="1600" dirty="0" err="1"/>
              <a:t>Artikel</a:t>
            </a:r>
            <a:r>
              <a:rPr lang="en-ID" sz="1600" dirty="0"/>
              <a:t> (CMS)</a:t>
            </a:r>
          </a:p>
          <a:p>
            <a:r>
              <a:rPr lang="en-ID" sz="1600" dirty="0" err="1"/>
              <a:t>Sistem</a:t>
            </a:r>
            <a:r>
              <a:rPr lang="en-ID" sz="1600" dirty="0"/>
              <a:t> </a:t>
            </a:r>
            <a:r>
              <a:rPr lang="en-ID" sz="1600" dirty="0" err="1"/>
              <a:t>Berita</a:t>
            </a:r>
            <a:endParaRPr lang="en-ID" sz="1600" dirty="0"/>
          </a:p>
          <a:p>
            <a:r>
              <a:rPr lang="en-ID" sz="1600" dirty="0" err="1"/>
              <a:t>Sistem</a:t>
            </a:r>
            <a:r>
              <a:rPr lang="en-ID" sz="1600" dirty="0"/>
              <a:t> </a:t>
            </a:r>
            <a:r>
              <a:rPr lang="en-ID" sz="1600" dirty="0" err="1"/>
              <a:t>Direktori</a:t>
            </a:r>
            <a:endParaRPr lang="en-US" sz="1600" dirty="0"/>
          </a:p>
        </p:txBody>
      </p:sp>
    </p:spTree>
    <p:extLst>
      <p:ext uri="{BB962C8B-B14F-4D97-AF65-F5344CB8AC3E}">
        <p14:creationId xmlns:p14="http://schemas.microsoft.com/office/powerpoint/2010/main" val="33345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a:t>Metode</a:t>
            </a:r>
            <a:r>
              <a:rPr lang="en-ID" dirty="0"/>
              <a:t> </a:t>
            </a:r>
            <a:r>
              <a:rPr lang="en-ID" dirty="0" err="1"/>
              <a:t>Pengembangan</a:t>
            </a:r>
            <a:endParaRPr lang="en-US" dirty="0"/>
          </a:p>
        </p:txBody>
      </p:sp>
      <p:sp>
        <p:nvSpPr>
          <p:cNvPr id="3" name="Content Placeholder 2"/>
          <p:cNvSpPr>
            <a:spLocks noGrp="1"/>
          </p:cNvSpPr>
          <p:nvPr>
            <p:ph idx="1"/>
          </p:nvPr>
        </p:nvSpPr>
        <p:spPr/>
        <p:txBody>
          <a:bodyPr>
            <a:normAutofit/>
          </a:bodyPr>
          <a:lstStyle/>
          <a:p>
            <a:pPr marL="0" indent="0" algn="just">
              <a:buNone/>
            </a:pPr>
            <a:r>
              <a:rPr lang="en-AU" sz="2400" dirty="0" err="1"/>
              <a:t>Metode</a:t>
            </a:r>
            <a:r>
              <a:rPr lang="en-AU" sz="2400" dirty="0"/>
              <a:t> </a:t>
            </a:r>
            <a:r>
              <a:rPr lang="en-AU" sz="2400" dirty="0" err="1"/>
              <a:t>pengembangan</a:t>
            </a:r>
            <a:r>
              <a:rPr lang="en-AU" sz="2400" dirty="0"/>
              <a:t> yang </a:t>
            </a:r>
            <a:r>
              <a:rPr lang="en-AU" sz="2400" dirty="0" err="1"/>
              <a:t>digunakan</a:t>
            </a:r>
            <a:r>
              <a:rPr lang="en-AU" sz="2400" dirty="0"/>
              <a:t> </a:t>
            </a:r>
            <a:r>
              <a:rPr lang="en-AU" sz="2400" dirty="0" err="1"/>
              <a:t>adalah</a:t>
            </a:r>
            <a:r>
              <a:rPr lang="en-AU" sz="2400" dirty="0"/>
              <a:t> </a:t>
            </a:r>
            <a:r>
              <a:rPr lang="en-AU" sz="2400" i="1" dirty="0"/>
              <a:t>Scrum Agile Development</a:t>
            </a:r>
            <a:r>
              <a:rPr lang="en-AU" sz="2400" dirty="0"/>
              <a:t>. </a:t>
            </a:r>
            <a:r>
              <a:rPr lang="en-AU" sz="2400" dirty="0" err="1"/>
              <a:t>Metode</a:t>
            </a:r>
            <a:r>
              <a:rPr lang="en-AU" sz="2400" dirty="0"/>
              <a:t> Agile </a:t>
            </a:r>
            <a:r>
              <a:rPr lang="en-AU" sz="2400" dirty="0" err="1"/>
              <a:t>biasanya</a:t>
            </a:r>
            <a:r>
              <a:rPr lang="en-AU" sz="2400" dirty="0"/>
              <a:t> </a:t>
            </a:r>
            <a:r>
              <a:rPr lang="en-AU" sz="2400" dirty="0" err="1"/>
              <a:t>menggunakan</a:t>
            </a:r>
            <a:r>
              <a:rPr lang="en-AU" sz="2400" dirty="0"/>
              <a:t> model spiral, yang </a:t>
            </a:r>
            <a:r>
              <a:rPr lang="en-AU" sz="2400" dirty="0" err="1"/>
              <a:t>merupakan</a:t>
            </a:r>
            <a:r>
              <a:rPr lang="en-AU" sz="2400" dirty="0"/>
              <a:t> </a:t>
            </a:r>
            <a:r>
              <a:rPr lang="en-AU" sz="2400" dirty="0" err="1"/>
              <a:t>serangkaian</a:t>
            </a:r>
            <a:r>
              <a:rPr lang="en-AU" sz="2400" dirty="0"/>
              <a:t> </a:t>
            </a:r>
            <a:r>
              <a:rPr lang="en-AU" sz="2400" dirty="0" err="1"/>
              <a:t>iterasi</a:t>
            </a:r>
            <a:r>
              <a:rPr lang="en-AU" sz="2400" dirty="0"/>
              <a:t>, </a:t>
            </a:r>
            <a:r>
              <a:rPr lang="en-AU" sz="2400" dirty="0" err="1"/>
              <a:t>atau</a:t>
            </a:r>
            <a:r>
              <a:rPr lang="en-AU" sz="2400" dirty="0"/>
              <a:t> </a:t>
            </a:r>
            <a:r>
              <a:rPr lang="en-AU" sz="2400" dirty="0" err="1"/>
              <a:t>revisi</a:t>
            </a:r>
            <a:r>
              <a:rPr lang="en-AU" sz="2400" dirty="0"/>
              <a:t>, </a:t>
            </a:r>
            <a:r>
              <a:rPr lang="en-AU" sz="2400" dirty="0" err="1"/>
              <a:t>berdasarkan</a:t>
            </a:r>
            <a:r>
              <a:rPr lang="en-AU" sz="2400" dirty="0"/>
              <a:t> </a:t>
            </a:r>
            <a:r>
              <a:rPr lang="en-AU" sz="2400" dirty="0" err="1"/>
              <a:t>masukan</a:t>
            </a:r>
            <a:r>
              <a:rPr lang="en-AU" sz="2400" dirty="0"/>
              <a:t> </a:t>
            </a:r>
            <a:r>
              <a:rPr lang="en-AU" sz="2400" dirty="0" err="1"/>
              <a:t>dari</a:t>
            </a:r>
            <a:r>
              <a:rPr lang="en-AU" sz="2400" dirty="0"/>
              <a:t> </a:t>
            </a:r>
            <a:r>
              <a:rPr lang="en-AU" sz="2400" dirty="0" err="1"/>
              <a:t>pengguna</a:t>
            </a:r>
            <a:r>
              <a:rPr lang="en-AU" sz="2400" dirty="0"/>
              <a:t>, </a:t>
            </a:r>
            <a:r>
              <a:rPr lang="en-AU" sz="2400" dirty="0" err="1"/>
              <a:t>dengan</a:t>
            </a:r>
            <a:r>
              <a:rPr lang="en-AU" sz="2400" dirty="0"/>
              <a:t> </a:t>
            </a:r>
            <a:r>
              <a:rPr lang="en-AU" sz="2400" dirty="0" err="1"/>
              <a:t>tahapan</a:t>
            </a:r>
            <a:r>
              <a:rPr lang="en-AU" sz="2400" dirty="0"/>
              <a:t> </a:t>
            </a:r>
            <a:r>
              <a:rPr lang="en-AU" sz="2400" dirty="0" err="1"/>
              <a:t>analisis</a:t>
            </a:r>
            <a:r>
              <a:rPr lang="en-AU" sz="2400" dirty="0"/>
              <a:t>, </a:t>
            </a:r>
            <a:r>
              <a:rPr lang="en-AU" sz="2400" dirty="0" err="1"/>
              <a:t>perancangan</a:t>
            </a:r>
            <a:r>
              <a:rPr lang="en-AU" sz="2400" dirty="0"/>
              <a:t>, </a:t>
            </a:r>
            <a:r>
              <a:rPr lang="en-AU" sz="2400" dirty="0" err="1"/>
              <a:t>implementasi</a:t>
            </a:r>
            <a:r>
              <a:rPr lang="en-AU" sz="2400" dirty="0"/>
              <a:t> </a:t>
            </a:r>
            <a:r>
              <a:rPr lang="en-AU" sz="2400" dirty="0" err="1"/>
              <a:t>dan</a:t>
            </a:r>
            <a:r>
              <a:rPr lang="en-AU" sz="2400" dirty="0"/>
              <a:t> </a:t>
            </a:r>
            <a:r>
              <a:rPr lang="en-AU" sz="2400" dirty="0" err="1"/>
              <a:t>evaluasi</a:t>
            </a:r>
            <a:r>
              <a:rPr lang="en-AU" sz="2400" dirty="0"/>
              <a:t>. Model Scrum </a:t>
            </a:r>
            <a:r>
              <a:rPr lang="en-AU" sz="2400" dirty="0" err="1"/>
              <a:t>dilakukan</a:t>
            </a:r>
            <a:r>
              <a:rPr lang="en-AU" sz="2400" dirty="0"/>
              <a:t> </a:t>
            </a:r>
            <a:r>
              <a:rPr lang="en-AU" sz="2400" dirty="0" err="1"/>
              <a:t>pada</a:t>
            </a:r>
            <a:r>
              <a:rPr lang="en-AU" sz="2400" dirty="0"/>
              <a:t> </a:t>
            </a:r>
            <a:r>
              <a:rPr lang="en-AU" sz="2400" dirty="0" err="1"/>
              <a:t>tahap</a:t>
            </a:r>
            <a:r>
              <a:rPr lang="en-AU" sz="2400" dirty="0"/>
              <a:t> </a:t>
            </a:r>
            <a:r>
              <a:rPr lang="en-AU" sz="2400" dirty="0" err="1"/>
              <a:t>implementasi</a:t>
            </a:r>
            <a:r>
              <a:rPr lang="en-AU" sz="2400" dirty="0"/>
              <a:t> </a:t>
            </a:r>
            <a:r>
              <a:rPr lang="en-AU" sz="2400" dirty="0" err="1"/>
              <a:t>dan</a:t>
            </a:r>
            <a:r>
              <a:rPr lang="en-AU" sz="2400" dirty="0"/>
              <a:t> </a:t>
            </a:r>
            <a:r>
              <a:rPr lang="en-AU" sz="2400" dirty="0" err="1"/>
              <a:t>evaluasi</a:t>
            </a:r>
            <a:r>
              <a:rPr lang="en-AU" sz="2400" dirty="0"/>
              <a:t> yang </a:t>
            </a:r>
            <a:r>
              <a:rPr lang="en-AU" sz="2400" dirty="0" err="1"/>
              <a:t>mencakup</a:t>
            </a:r>
            <a:r>
              <a:rPr lang="en-AU" sz="2400" dirty="0"/>
              <a:t> </a:t>
            </a:r>
            <a:r>
              <a:rPr lang="en-AU" sz="2400" dirty="0" err="1"/>
              <a:t>tahap</a:t>
            </a:r>
            <a:r>
              <a:rPr lang="en-AU" sz="2400" dirty="0"/>
              <a:t> backlog, sprint, scrum meeting, </a:t>
            </a:r>
            <a:r>
              <a:rPr lang="en-AU" sz="2400" dirty="0" err="1"/>
              <a:t>dan</a:t>
            </a:r>
            <a:r>
              <a:rPr lang="en-AU" sz="2400" dirty="0"/>
              <a:t> demo.</a:t>
            </a:r>
            <a:endParaRPr lang="en-US" sz="2400" dirty="0"/>
          </a:p>
        </p:txBody>
      </p:sp>
      <p:sp>
        <p:nvSpPr>
          <p:cNvPr id="4" name="Right Arrow 3">
            <a:hlinkClick r:id="rId2" action="ppaction://hlinksldjump"/>
          </p:cNvPr>
          <p:cNvSpPr/>
          <p:nvPr/>
        </p:nvSpPr>
        <p:spPr>
          <a:xfrm flipH="1">
            <a:off x="147917" y="584947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3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36160" cy="820271"/>
          </a:xfrm>
        </p:spPr>
        <p:txBody>
          <a:bodyPr/>
          <a:lstStyle/>
          <a:p>
            <a:r>
              <a:rPr lang="en-ID" dirty="0" err="1"/>
              <a:t>Analisis</a:t>
            </a:r>
            <a:r>
              <a:rPr lang="en-ID" dirty="0"/>
              <a:t> </a:t>
            </a:r>
            <a:r>
              <a:rPr lang="en-ID" dirty="0" err="1"/>
              <a:t>Laman</a:t>
            </a:r>
            <a:r>
              <a:rPr lang="en-ID" dirty="0"/>
              <a:t> IGRS</a:t>
            </a:r>
            <a:endParaRPr lang="en-US" dirty="0"/>
          </a:p>
        </p:txBody>
      </p:sp>
      <p:sp>
        <p:nvSpPr>
          <p:cNvPr id="4" name="Text Placeholder 3"/>
          <p:cNvSpPr>
            <a:spLocks noGrp="1"/>
          </p:cNvSpPr>
          <p:nvPr>
            <p:ph type="body" sz="half" idx="2"/>
          </p:nvPr>
        </p:nvSpPr>
        <p:spPr>
          <a:xfrm>
            <a:off x="0" y="1336638"/>
            <a:ext cx="4836160" cy="5521362"/>
          </a:xfrm>
          <a:noFill/>
          <a:ln>
            <a:noFill/>
          </a:ln>
        </p:spPr>
        <p:style>
          <a:lnRef idx="2">
            <a:schemeClr val="dk1"/>
          </a:lnRef>
          <a:fillRef idx="1">
            <a:schemeClr val="lt1"/>
          </a:fillRef>
          <a:effectRef idx="0">
            <a:schemeClr val="dk1"/>
          </a:effectRef>
          <a:fontRef idx="minor">
            <a:schemeClr val="dk1"/>
          </a:fontRef>
        </p:style>
        <p:txBody>
          <a:bodyPr>
            <a:noAutofit/>
          </a:bodyPr>
          <a:lstStyle/>
          <a:p>
            <a:pPr algn="just"/>
            <a:r>
              <a:rPr lang="en-AU" sz="2000" dirty="0"/>
              <a:t>1. </a:t>
            </a:r>
            <a:r>
              <a:rPr lang="en-AU" sz="2000" dirty="0" err="1"/>
              <a:t>Halaman</a:t>
            </a:r>
            <a:r>
              <a:rPr lang="en-AU" sz="2000" dirty="0"/>
              <a:t> </a:t>
            </a:r>
            <a:r>
              <a:rPr lang="en-AU" sz="2000" dirty="0" err="1"/>
              <a:t>Utama</a:t>
            </a:r>
            <a:r>
              <a:rPr lang="en-AU" sz="2000" dirty="0"/>
              <a:t> </a:t>
            </a:r>
            <a:r>
              <a:rPr lang="en-AU" sz="2000" dirty="0" err="1"/>
              <a:t>Berita</a:t>
            </a:r>
            <a:endParaRPr lang="en-AU" sz="2000" dirty="0"/>
          </a:p>
          <a:p>
            <a:pPr algn="just"/>
            <a:r>
              <a:rPr lang="en-AU" sz="2000" dirty="0" err="1"/>
              <a:t>Pada</a:t>
            </a:r>
            <a:r>
              <a:rPr lang="en-AU" sz="2000" dirty="0"/>
              <a:t> </a:t>
            </a:r>
            <a:r>
              <a:rPr lang="en-AU" sz="2000" dirty="0" err="1"/>
              <a:t>halaman</a:t>
            </a:r>
            <a:r>
              <a:rPr lang="en-AU" sz="2000" dirty="0"/>
              <a:t> </a:t>
            </a:r>
            <a:r>
              <a:rPr lang="en-AU" sz="2000" dirty="0" err="1"/>
              <a:t>utama</a:t>
            </a:r>
            <a:r>
              <a:rPr lang="en-AU" sz="2000" dirty="0"/>
              <a:t> </a:t>
            </a:r>
            <a:r>
              <a:rPr lang="en-AU" sz="2000" dirty="0" err="1"/>
              <a:t>berita</a:t>
            </a:r>
            <a:r>
              <a:rPr lang="en-AU" sz="2000" dirty="0"/>
              <a:t> </a:t>
            </a:r>
            <a:r>
              <a:rPr lang="en-AU" sz="2000" dirty="0" err="1"/>
              <a:t>terlihat</a:t>
            </a:r>
            <a:r>
              <a:rPr lang="en-AU" sz="2000" dirty="0"/>
              <a:t> </a:t>
            </a:r>
            <a:r>
              <a:rPr lang="en-AU" sz="2000" dirty="0" err="1"/>
              <a:t>tampilan</a:t>
            </a:r>
            <a:r>
              <a:rPr lang="en-AU" sz="2000" dirty="0"/>
              <a:t> yang </a:t>
            </a:r>
            <a:r>
              <a:rPr lang="en-AU" sz="2000" dirty="0" err="1"/>
              <a:t>sangat</a:t>
            </a:r>
            <a:r>
              <a:rPr lang="en-AU" sz="2000" dirty="0"/>
              <a:t> </a:t>
            </a:r>
            <a:r>
              <a:rPr lang="en-AU" sz="2000" dirty="0" err="1"/>
              <a:t>sederhana</a:t>
            </a:r>
            <a:r>
              <a:rPr lang="en-AU" sz="2000" dirty="0"/>
              <a:t>. </a:t>
            </a:r>
            <a:r>
              <a:rPr lang="en-AU" sz="2000" dirty="0" err="1"/>
              <a:t>Terdapat</a:t>
            </a:r>
            <a:r>
              <a:rPr lang="en-AU" sz="2000" dirty="0"/>
              <a:t> </a:t>
            </a:r>
            <a:r>
              <a:rPr lang="en-AU" sz="2000" dirty="0" err="1"/>
              <a:t>pilihan</a:t>
            </a:r>
            <a:r>
              <a:rPr lang="en-AU" sz="2000" dirty="0"/>
              <a:t> </a:t>
            </a:r>
            <a:r>
              <a:rPr lang="en-AU" sz="2000" dirty="0" err="1"/>
              <a:t>kategori</a:t>
            </a:r>
            <a:r>
              <a:rPr lang="en-AU" sz="2000" dirty="0"/>
              <a:t> </a:t>
            </a:r>
            <a:r>
              <a:rPr lang="en-AU" sz="2000" dirty="0" err="1"/>
              <a:t>untuk</a:t>
            </a:r>
            <a:r>
              <a:rPr lang="en-AU" sz="2000" dirty="0"/>
              <a:t> </a:t>
            </a:r>
            <a:r>
              <a:rPr lang="en-AU" sz="2000" dirty="0" err="1"/>
              <a:t>menyortir</a:t>
            </a:r>
            <a:r>
              <a:rPr lang="en-AU" sz="2000" dirty="0"/>
              <a:t> </a:t>
            </a:r>
            <a:r>
              <a:rPr lang="en-AU" sz="2000" dirty="0" err="1"/>
              <a:t>berita</a:t>
            </a:r>
            <a:r>
              <a:rPr lang="en-AU" sz="2000" dirty="0"/>
              <a:t> </a:t>
            </a:r>
            <a:r>
              <a:rPr lang="en-AU" sz="2000" dirty="0" err="1"/>
              <a:t>dari</a:t>
            </a:r>
            <a:r>
              <a:rPr lang="en-AU" sz="2000" dirty="0"/>
              <a:t> </a:t>
            </a:r>
            <a:r>
              <a:rPr lang="en-AU" sz="2000" dirty="0" err="1"/>
              <a:t>tiap</a:t>
            </a:r>
            <a:r>
              <a:rPr lang="en-AU" sz="2000" dirty="0"/>
              <a:t> </a:t>
            </a:r>
            <a:r>
              <a:rPr lang="en-AU" sz="2000" dirty="0" err="1"/>
              <a:t>kategorinya</a:t>
            </a:r>
            <a:r>
              <a:rPr lang="en-AU" sz="2000" dirty="0"/>
              <a:t>. </a:t>
            </a:r>
            <a:r>
              <a:rPr lang="en-AU" sz="2000" dirty="0" err="1"/>
              <a:t>Tetapi</a:t>
            </a:r>
            <a:r>
              <a:rPr lang="en-AU" sz="2000" dirty="0"/>
              <a:t> </a:t>
            </a:r>
            <a:r>
              <a:rPr lang="en-AU" sz="2000" dirty="0" err="1"/>
              <a:t>ada</a:t>
            </a:r>
            <a:r>
              <a:rPr lang="en-AU" sz="2000" dirty="0"/>
              <a:t> </a:t>
            </a:r>
            <a:r>
              <a:rPr lang="en-AU" sz="2000" dirty="0" err="1"/>
              <a:t>kekurangan</a:t>
            </a:r>
            <a:r>
              <a:rPr lang="en-AU" sz="2000" dirty="0"/>
              <a:t> </a:t>
            </a:r>
            <a:r>
              <a:rPr lang="en-AU" sz="2000" dirty="0" err="1"/>
              <a:t>yaitu</a:t>
            </a:r>
            <a:r>
              <a:rPr lang="en-AU" sz="2000" dirty="0"/>
              <a:t> </a:t>
            </a:r>
            <a:r>
              <a:rPr lang="en-AU" sz="2000" dirty="0" err="1"/>
              <a:t>kurang</a:t>
            </a:r>
            <a:r>
              <a:rPr lang="en-AU" sz="2000" dirty="0"/>
              <a:t> </a:t>
            </a:r>
            <a:r>
              <a:rPr lang="en-AU" sz="2000" dirty="0" err="1"/>
              <a:t>proporsional</a:t>
            </a:r>
            <a:r>
              <a:rPr lang="en-AU" sz="2000" dirty="0"/>
              <a:t> di </a:t>
            </a:r>
            <a:r>
              <a:rPr lang="en-AU" sz="2000" dirty="0" err="1"/>
              <a:t>bagian</a:t>
            </a:r>
            <a:r>
              <a:rPr lang="en-AU" sz="2000" dirty="0"/>
              <a:t> </a:t>
            </a:r>
            <a:r>
              <a:rPr lang="en-AU" sz="2000" dirty="0" err="1"/>
              <a:t>gambar</a:t>
            </a:r>
            <a:r>
              <a:rPr lang="en-AU" sz="2000" dirty="0"/>
              <a:t>, </a:t>
            </a:r>
            <a:r>
              <a:rPr lang="en-AU" sz="2000" dirty="0" err="1"/>
              <a:t>dan</a:t>
            </a:r>
            <a:r>
              <a:rPr lang="en-AU" sz="2000" dirty="0"/>
              <a:t> </a:t>
            </a:r>
            <a:r>
              <a:rPr lang="en-AU" sz="2000" dirty="0" err="1"/>
              <a:t>juga</a:t>
            </a:r>
            <a:r>
              <a:rPr lang="en-AU" sz="2000" dirty="0"/>
              <a:t> user </a:t>
            </a:r>
            <a:r>
              <a:rPr lang="en-AU" sz="2000" dirty="0" err="1"/>
              <a:t>tidak</a:t>
            </a:r>
            <a:r>
              <a:rPr lang="en-AU" sz="2000" dirty="0"/>
              <a:t> </a:t>
            </a:r>
            <a:r>
              <a:rPr lang="en-AU" sz="2000" dirty="0" err="1"/>
              <a:t>bisa</a:t>
            </a:r>
            <a:r>
              <a:rPr lang="en-AU" sz="2000" dirty="0"/>
              <a:t> </a:t>
            </a:r>
            <a:r>
              <a:rPr lang="en-AU" sz="2000" dirty="0" err="1"/>
              <a:t>melihat</a:t>
            </a:r>
            <a:r>
              <a:rPr lang="en-AU" sz="2000" dirty="0"/>
              <a:t> </a:t>
            </a:r>
            <a:r>
              <a:rPr lang="en-AU" sz="2000" dirty="0" err="1"/>
              <a:t>langsung</a:t>
            </a:r>
            <a:r>
              <a:rPr lang="en-AU" sz="2000" dirty="0"/>
              <a:t> </a:t>
            </a:r>
            <a:r>
              <a:rPr lang="en-AU" sz="2000" dirty="0" err="1"/>
              <a:t>cuplikan</a:t>
            </a:r>
            <a:r>
              <a:rPr lang="en-AU" sz="2000" dirty="0"/>
              <a:t> </a:t>
            </a:r>
            <a:r>
              <a:rPr lang="en-AU" sz="2000" dirty="0" err="1"/>
              <a:t>tulisan</a:t>
            </a:r>
            <a:r>
              <a:rPr lang="en-AU" sz="2000" dirty="0"/>
              <a:t> </a:t>
            </a:r>
            <a:r>
              <a:rPr lang="en-AU" sz="2000" dirty="0" err="1"/>
              <a:t>dalam</a:t>
            </a:r>
            <a:r>
              <a:rPr lang="en-AU" sz="2000" dirty="0"/>
              <a:t> </a:t>
            </a:r>
            <a:r>
              <a:rPr lang="en-AU" sz="2000" dirty="0" err="1"/>
              <a:t>berita</a:t>
            </a:r>
            <a:r>
              <a:rPr lang="en-AU" sz="2000" dirty="0"/>
              <a:t> </a:t>
            </a:r>
            <a:r>
              <a:rPr lang="en-AU" sz="2000" dirty="0" err="1"/>
              <a:t>tersebut</a:t>
            </a:r>
            <a:r>
              <a:rPr lang="en-AU" sz="2000" dirty="0"/>
              <a:t>.</a:t>
            </a:r>
            <a:endParaRPr lang="en-US" sz="2000" dirty="0"/>
          </a:p>
        </p:txBody>
      </p:sp>
      <p:pic>
        <p:nvPicPr>
          <p:cNvPr id="7" name="Content Placeholder 6"/>
          <p:cNvPicPr>
            <a:picLocks noGrp="1"/>
          </p:cNvPicPr>
          <p:nvPr>
            <p:ph idx="1"/>
          </p:nvPr>
        </p:nvPicPr>
        <p:blipFill rotWithShape="1">
          <a:blip r:embed="rId2" cstate="print">
            <a:extLst>
              <a:ext uri="{28A0092B-C50C-407E-A947-70E740481C1C}">
                <a14:useLocalDpi xmlns:a14="http://schemas.microsoft.com/office/drawing/2010/main" val="0"/>
              </a:ext>
            </a:extLst>
          </a:blip>
          <a:srcRect t="7732" b="5536"/>
          <a:stretch/>
        </p:blipFill>
        <p:spPr bwMode="auto">
          <a:xfrm>
            <a:off x="4907878" y="1336638"/>
            <a:ext cx="7284122" cy="3795244"/>
          </a:xfrm>
          <a:prstGeom prst="rect">
            <a:avLst/>
          </a:prstGeom>
          <a:ln>
            <a:noFill/>
          </a:ln>
          <a:extLst>
            <a:ext uri="{53640926-AAD7-44D8-BBD7-CCE9431645EC}">
              <a14:shadowObscured xmlns:a14="http://schemas.microsoft.com/office/drawing/2010/main"/>
            </a:ext>
          </a:extLst>
        </p:spPr>
      </p:pic>
      <p:sp>
        <p:nvSpPr>
          <p:cNvPr id="5" name="Right Arrow 4">
            <a:hlinkClick r:id="rId3"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26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36160" cy="820271"/>
          </a:xfrm>
        </p:spPr>
        <p:txBody>
          <a:bodyPr/>
          <a:lstStyle/>
          <a:p>
            <a:r>
              <a:rPr lang="en-ID" dirty="0" err="1"/>
              <a:t>Analisis</a:t>
            </a:r>
            <a:r>
              <a:rPr lang="en-ID" dirty="0"/>
              <a:t> </a:t>
            </a:r>
            <a:r>
              <a:rPr lang="en-ID" dirty="0" err="1"/>
              <a:t>Laman</a:t>
            </a:r>
            <a:r>
              <a:rPr lang="en-ID" dirty="0"/>
              <a:t> IGRS</a:t>
            </a:r>
            <a:endParaRPr lang="en-US" dirty="0"/>
          </a:p>
        </p:txBody>
      </p:sp>
      <p:sp>
        <p:nvSpPr>
          <p:cNvPr id="4" name="Text Placeholder 3"/>
          <p:cNvSpPr>
            <a:spLocks noGrp="1"/>
          </p:cNvSpPr>
          <p:nvPr>
            <p:ph type="body" sz="half" idx="2"/>
          </p:nvPr>
        </p:nvSpPr>
        <p:spPr>
          <a:xfrm>
            <a:off x="0" y="1336638"/>
            <a:ext cx="4836160" cy="5521362"/>
          </a:xfrm>
          <a:noFill/>
          <a:ln>
            <a:noFill/>
          </a:ln>
        </p:spPr>
        <p:style>
          <a:lnRef idx="2">
            <a:schemeClr val="dk1"/>
          </a:lnRef>
          <a:fillRef idx="1">
            <a:schemeClr val="lt1"/>
          </a:fillRef>
          <a:effectRef idx="0">
            <a:schemeClr val="dk1"/>
          </a:effectRef>
          <a:fontRef idx="minor">
            <a:schemeClr val="dk1"/>
          </a:fontRef>
        </p:style>
        <p:txBody>
          <a:bodyPr>
            <a:normAutofit/>
          </a:bodyPr>
          <a:lstStyle/>
          <a:p>
            <a:pPr marL="0" lvl="3" algn="just"/>
            <a:r>
              <a:rPr lang="en-AU" sz="2400" dirty="0"/>
              <a:t>2. </a:t>
            </a:r>
            <a:r>
              <a:rPr lang="en-AU" sz="2400" dirty="0" err="1"/>
              <a:t>Halaman</a:t>
            </a:r>
            <a:r>
              <a:rPr lang="en-AU" sz="2400" dirty="0"/>
              <a:t> Detail </a:t>
            </a:r>
            <a:r>
              <a:rPr lang="en-AU" sz="2400" dirty="0" err="1"/>
              <a:t>Berita</a:t>
            </a:r>
            <a:endParaRPr lang="en-US" sz="2400" dirty="0"/>
          </a:p>
          <a:p>
            <a:pPr algn="just"/>
            <a:r>
              <a:rPr lang="en-AU" sz="2400" dirty="0" err="1"/>
              <a:t>Pada</a:t>
            </a:r>
            <a:r>
              <a:rPr lang="en-AU" sz="2400" dirty="0"/>
              <a:t> </a:t>
            </a:r>
            <a:r>
              <a:rPr lang="en-AU" sz="2400" dirty="0" err="1"/>
              <a:t>halaman</a:t>
            </a:r>
            <a:r>
              <a:rPr lang="en-AU" sz="2400" dirty="0"/>
              <a:t> detail </a:t>
            </a:r>
            <a:r>
              <a:rPr lang="en-AU" sz="2400" dirty="0" err="1"/>
              <a:t>berita</a:t>
            </a:r>
            <a:r>
              <a:rPr lang="en-AU" sz="2400" dirty="0"/>
              <a:t> </a:t>
            </a:r>
            <a:r>
              <a:rPr lang="en-AU" sz="2400" dirty="0" err="1"/>
              <a:t>terlihat</a:t>
            </a:r>
            <a:r>
              <a:rPr lang="en-AU" sz="2400" dirty="0"/>
              <a:t> </a:t>
            </a:r>
            <a:r>
              <a:rPr lang="en-AU" sz="2400" dirty="0" err="1"/>
              <a:t>tampilan</a:t>
            </a:r>
            <a:r>
              <a:rPr lang="en-AU" sz="2400" dirty="0"/>
              <a:t> yang </a:t>
            </a:r>
            <a:r>
              <a:rPr lang="en-AU" sz="2400" dirty="0" err="1"/>
              <a:t>sudah</a:t>
            </a:r>
            <a:r>
              <a:rPr lang="en-AU" sz="2400" dirty="0"/>
              <a:t> </a:t>
            </a:r>
            <a:r>
              <a:rPr lang="en-AU" sz="2400" dirty="0" err="1"/>
              <a:t>selayaknya</a:t>
            </a:r>
            <a:r>
              <a:rPr lang="en-AU" sz="2400" dirty="0"/>
              <a:t> </a:t>
            </a:r>
            <a:r>
              <a:rPr lang="en-AU" sz="2400" dirty="0" err="1"/>
              <a:t>seperti</a:t>
            </a:r>
            <a:r>
              <a:rPr lang="en-AU" sz="2400" dirty="0"/>
              <a:t> </a:t>
            </a:r>
            <a:r>
              <a:rPr lang="en-AU" sz="2400" dirty="0" err="1"/>
              <a:t>tampilan</a:t>
            </a:r>
            <a:r>
              <a:rPr lang="en-AU" sz="2400" dirty="0"/>
              <a:t> </a:t>
            </a:r>
            <a:r>
              <a:rPr lang="en-AU" sz="2400" dirty="0" err="1"/>
              <a:t>berita</a:t>
            </a:r>
            <a:r>
              <a:rPr lang="en-AU" sz="2400" dirty="0"/>
              <a:t> </a:t>
            </a:r>
            <a:r>
              <a:rPr lang="en-AU" sz="2400" dirty="0" err="1"/>
              <a:t>pada</a:t>
            </a:r>
            <a:r>
              <a:rPr lang="en-AU" sz="2400" dirty="0"/>
              <a:t> </a:t>
            </a:r>
            <a:r>
              <a:rPr lang="en-AU" sz="2400" dirty="0" err="1"/>
              <a:t>umumnya</a:t>
            </a:r>
            <a:r>
              <a:rPr lang="en-AU" sz="2400" dirty="0"/>
              <a:t>. </a:t>
            </a:r>
            <a:r>
              <a:rPr lang="en-AU" sz="2400" dirty="0" err="1"/>
              <a:t>Terdapat</a:t>
            </a:r>
            <a:r>
              <a:rPr lang="en-AU" sz="2400" dirty="0"/>
              <a:t> </a:t>
            </a:r>
            <a:r>
              <a:rPr lang="en-AU" sz="2400" dirty="0" err="1"/>
              <a:t>judul</a:t>
            </a:r>
            <a:r>
              <a:rPr lang="en-AU" sz="2400" dirty="0"/>
              <a:t>, </a:t>
            </a:r>
            <a:r>
              <a:rPr lang="en-AU" sz="2400" dirty="0" err="1"/>
              <a:t>foto</a:t>
            </a:r>
            <a:r>
              <a:rPr lang="en-AU" sz="2400" dirty="0"/>
              <a:t> </a:t>
            </a:r>
            <a:r>
              <a:rPr lang="en-AU" sz="2400" dirty="0" err="1"/>
              <a:t>berita</a:t>
            </a:r>
            <a:r>
              <a:rPr lang="en-AU" sz="2400" dirty="0"/>
              <a:t>, </a:t>
            </a:r>
            <a:r>
              <a:rPr lang="en-AU" sz="2400" dirty="0" err="1"/>
              <a:t>deskripsi</a:t>
            </a:r>
            <a:r>
              <a:rPr lang="en-AU" sz="2400" dirty="0"/>
              <a:t> </a:t>
            </a:r>
            <a:r>
              <a:rPr lang="en-AU" sz="2400" dirty="0" err="1"/>
              <a:t>berita</a:t>
            </a:r>
            <a:r>
              <a:rPr lang="en-AU" sz="2400" dirty="0"/>
              <a:t>, </a:t>
            </a:r>
            <a:r>
              <a:rPr lang="en-AU" sz="2400" dirty="0" err="1"/>
              <a:t>dan</a:t>
            </a:r>
            <a:r>
              <a:rPr lang="en-AU" sz="2400" dirty="0"/>
              <a:t> </a:t>
            </a:r>
            <a:r>
              <a:rPr lang="en-AU" sz="2400" dirty="0" err="1"/>
              <a:t>juga</a:t>
            </a:r>
            <a:r>
              <a:rPr lang="en-AU" sz="2400" dirty="0"/>
              <a:t> </a:t>
            </a:r>
            <a:r>
              <a:rPr lang="en-AU" sz="2400" dirty="0" err="1"/>
              <a:t>kolam</a:t>
            </a:r>
            <a:r>
              <a:rPr lang="en-AU" sz="2400" dirty="0"/>
              <a:t> </a:t>
            </a:r>
            <a:r>
              <a:rPr lang="en-AU" sz="2400" dirty="0" err="1"/>
              <a:t>komentar</a:t>
            </a:r>
            <a:r>
              <a:rPr lang="en-AU" sz="2400" dirty="0"/>
              <a:t>. </a:t>
            </a:r>
            <a:r>
              <a:rPr lang="en-AU" sz="2400" dirty="0" err="1"/>
              <a:t>Tetapi</a:t>
            </a:r>
            <a:r>
              <a:rPr lang="en-AU" sz="2400" dirty="0"/>
              <a:t> </a:t>
            </a:r>
            <a:r>
              <a:rPr lang="en-AU" sz="2400" dirty="0" err="1"/>
              <a:t>ada</a:t>
            </a:r>
            <a:r>
              <a:rPr lang="en-AU" sz="2400" dirty="0"/>
              <a:t> </a:t>
            </a:r>
            <a:r>
              <a:rPr lang="en-AU" sz="2400" dirty="0" err="1"/>
              <a:t>sedikit</a:t>
            </a:r>
            <a:r>
              <a:rPr lang="en-AU" sz="2400" dirty="0"/>
              <a:t> </a:t>
            </a:r>
            <a:r>
              <a:rPr lang="en-AU" sz="2400" dirty="0" err="1"/>
              <a:t>kekurangan</a:t>
            </a:r>
            <a:r>
              <a:rPr lang="en-AU" sz="2400" dirty="0"/>
              <a:t> </a:t>
            </a:r>
            <a:r>
              <a:rPr lang="en-AU" sz="2400" dirty="0" err="1"/>
              <a:t>yaitu</a:t>
            </a:r>
            <a:r>
              <a:rPr lang="en-AU" sz="2400" dirty="0"/>
              <a:t> </a:t>
            </a:r>
            <a:r>
              <a:rPr lang="en-AU" sz="2400" dirty="0" err="1"/>
              <a:t>tidak</a:t>
            </a:r>
            <a:r>
              <a:rPr lang="en-AU" sz="2400" dirty="0"/>
              <a:t> </a:t>
            </a:r>
            <a:r>
              <a:rPr lang="en-AU" sz="2400" dirty="0" err="1"/>
              <a:t>adanya</a:t>
            </a:r>
            <a:r>
              <a:rPr lang="en-AU" sz="2400" dirty="0"/>
              <a:t> </a:t>
            </a:r>
            <a:r>
              <a:rPr lang="en-AU" sz="2400" dirty="0" err="1"/>
              <a:t>rekomendasi</a:t>
            </a:r>
            <a:r>
              <a:rPr lang="en-AU" sz="2400" dirty="0"/>
              <a:t> </a:t>
            </a:r>
            <a:r>
              <a:rPr lang="en-AU" sz="2400" dirty="0" err="1"/>
              <a:t>berita</a:t>
            </a:r>
            <a:r>
              <a:rPr lang="en-AU" sz="2400" dirty="0"/>
              <a:t> </a:t>
            </a:r>
            <a:r>
              <a:rPr lang="en-AU" sz="2400" dirty="0" err="1"/>
              <a:t>terkait</a:t>
            </a:r>
            <a:r>
              <a:rPr lang="en-AU" sz="2400" dirty="0"/>
              <a:t>.</a:t>
            </a:r>
            <a:endParaRPr lang="en-US" sz="2400" dirty="0"/>
          </a:p>
        </p:txBody>
      </p:sp>
      <p:pic>
        <p:nvPicPr>
          <p:cNvPr id="5" name="Content Placeholder 4"/>
          <p:cNvPicPr>
            <a:picLocks noGrp="1"/>
          </p:cNvPicPr>
          <p:nvPr>
            <p:ph idx="1"/>
          </p:nvPr>
        </p:nvPicPr>
        <p:blipFill rotWithShape="1">
          <a:blip r:embed="rId2" cstate="print">
            <a:extLst>
              <a:ext uri="{28A0092B-C50C-407E-A947-70E740481C1C}">
                <a14:useLocalDpi xmlns:a14="http://schemas.microsoft.com/office/drawing/2010/main" val="0"/>
              </a:ext>
            </a:extLst>
          </a:blip>
          <a:srcRect t="8220" b="5309"/>
          <a:stretch/>
        </p:blipFill>
        <p:spPr bwMode="auto">
          <a:xfrm>
            <a:off x="4893795" y="268940"/>
            <a:ext cx="7338546" cy="3603812"/>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cstate="print">
            <a:extLst>
              <a:ext uri="{28A0092B-C50C-407E-A947-70E740481C1C}">
                <a14:useLocalDpi xmlns:a14="http://schemas.microsoft.com/office/drawing/2010/main" val="0"/>
              </a:ext>
            </a:extLst>
          </a:blip>
          <a:srcRect t="8220" b="5004"/>
          <a:stretch/>
        </p:blipFill>
        <p:spPr bwMode="auto">
          <a:xfrm>
            <a:off x="4893795" y="3490894"/>
            <a:ext cx="7338546" cy="3138506"/>
          </a:xfrm>
          <a:prstGeom prst="rect">
            <a:avLst/>
          </a:prstGeom>
          <a:ln>
            <a:noFill/>
          </a:ln>
          <a:extLst>
            <a:ext uri="{53640926-AAD7-44D8-BBD7-CCE9431645EC}">
              <a14:shadowObscured xmlns:a14="http://schemas.microsoft.com/office/drawing/2010/main"/>
            </a:ext>
          </a:extLst>
        </p:spPr>
      </p:pic>
      <p:sp>
        <p:nvSpPr>
          <p:cNvPr id="8" name="Right Arrow 7">
            <a:hlinkClick r:id="rId4"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81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36160" cy="1098626"/>
          </a:xfrm>
        </p:spPr>
        <p:txBody>
          <a:bodyPr/>
          <a:lstStyle/>
          <a:p>
            <a:r>
              <a:rPr lang="en-ID" dirty="0" err="1"/>
              <a:t>Usulan</a:t>
            </a:r>
            <a:r>
              <a:rPr lang="en-ID" dirty="0"/>
              <a:t> </a:t>
            </a:r>
            <a:r>
              <a:rPr lang="en-ID" dirty="0" err="1"/>
              <a:t>Desain</a:t>
            </a:r>
            <a:br>
              <a:rPr lang="en-ID" dirty="0"/>
            </a:br>
            <a:r>
              <a:rPr lang="en-ID" dirty="0" err="1"/>
              <a:t>Laman</a:t>
            </a:r>
            <a:r>
              <a:rPr lang="en-ID" dirty="0"/>
              <a:t> Website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4338" y="1150541"/>
            <a:ext cx="6080125" cy="4560093"/>
          </a:xfrm>
        </p:spPr>
      </p:pic>
      <p:sp>
        <p:nvSpPr>
          <p:cNvPr id="4" name="Text Placeholder 3"/>
          <p:cNvSpPr>
            <a:spLocks noGrp="1"/>
          </p:cNvSpPr>
          <p:nvPr>
            <p:ph type="body" sz="half" idx="2"/>
          </p:nvPr>
        </p:nvSpPr>
        <p:spPr>
          <a:xfrm>
            <a:off x="0" y="5303520"/>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i="1" dirty="0">
                <a:solidFill>
                  <a:schemeClr val="bg1"/>
                </a:solidFill>
              </a:rPr>
              <a:t>Mock-up </a:t>
            </a:r>
            <a:r>
              <a:rPr lang="en-ID" sz="3200" dirty="0" err="1">
                <a:solidFill>
                  <a:schemeClr val="bg1"/>
                </a:solidFill>
              </a:rPr>
              <a:t>Masuk</a:t>
            </a:r>
            <a:endParaRPr lang="en-US" sz="3200" dirty="0">
              <a:solidFill>
                <a:schemeClr val="bg1"/>
              </a:solidFill>
            </a:endParaRPr>
          </a:p>
        </p:txBody>
      </p:sp>
      <p:sp>
        <p:nvSpPr>
          <p:cNvPr id="6" name="Right Arrow 5">
            <a:hlinkClick r:id="rId3"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885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36160" cy="1098626"/>
          </a:xfrm>
        </p:spPr>
        <p:txBody>
          <a:bodyPr/>
          <a:lstStyle/>
          <a:p>
            <a:r>
              <a:rPr lang="en-ID" dirty="0" err="1"/>
              <a:t>Usulan</a:t>
            </a:r>
            <a:r>
              <a:rPr lang="en-ID" dirty="0"/>
              <a:t> </a:t>
            </a:r>
            <a:r>
              <a:rPr lang="en-ID" dirty="0" err="1"/>
              <a:t>Desain</a:t>
            </a:r>
            <a:br>
              <a:rPr lang="en-ID" dirty="0"/>
            </a:br>
            <a:r>
              <a:rPr lang="en-ID" dirty="0" err="1"/>
              <a:t>Laman</a:t>
            </a:r>
            <a:r>
              <a:rPr lang="en-ID" dirty="0"/>
              <a:t> Website</a:t>
            </a:r>
            <a:endParaRPr lang="en-US" dirty="0"/>
          </a:p>
        </p:txBody>
      </p:sp>
      <p:sp>
        <p:nvSpPr>
          <p:cNvPr id="4" name="Text Placeholder 3"/>
          <p:cNvSpPr>
            <a:spLocks noGrp="1"/>
          </p:cNvSpPr>
          <p:nvPr>
            <p:ph type="body" sz="half" idx="2"/>
          </p:nvPr>
        </p:nvSpPr>
        <p:spPr>
          <a:xfrm>
            <a:off x="0" y="5303520"/>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i="1" dirty="0">
                <a:solidFill>
                  <a:schemeClr val="bg1"/>
                </a:solidFill>
              </a:rPr>
              <a:t>Mock-up </a:t>
            </a:r>
            <a:r>
              <a:rPr lang="en-ID" sz="3200" dirty="0" err="1">
                <a:solidFill>
                  <a:schemeClr val="bg1"/>
                </a:solidFill>
              </a:rPr>
              <a:t>Daftar</a:t>
            </a:r>
            <a:endParaRPr lang="en-US" sz="3200" i="1" dirty="0">
              <a:solidFill>
                <a:schemeClr val="bg1"/>
              </a:solidFill>
            </a:endParaRPr>
          </a:p>
        </p:txBody>
      </p:sp>
      <p:sp>
        <p:nvSpPr>
          <p:cNvPr id="6" name="Right Arrow 5">
            <a:hlinkClick r:id="rId2"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621" t="416" r="12779" b="237"/>
          <a:stretch/>
        </p:blipFill>
        <p:spPr>
          <a:xfrm>
            <a:off x="5494020" y="1152920"/>
            <a:ext cx="6080400" cy="4554852"/>
          </a:xfrm>
          <a:prstGeom prst="rect">
            <a:avLst/>
          </a:prstGeom>
        </p:spPr>
      </p:pic>
    </p:spTree>
    <p:extLst>
      <p:ext uri="{BB962C8B-B14F-4D97-AF65-F5344CB8AC3E}">
        <p14:creationId xmlns:p14="http://schemas.microsoft.com/office/powerpoint/2010/main" val="309371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36160" cy="1098626"/>
          </a:xfrm>
        </p:spPr>
        <p:txBody>
          <a:bodyPr/>
          <a:lstStyle/>
          <a:p>
            <a:r>
              <a:rPr lang="en-ID" dirty="0" err="1"/>
              <a:t>Usulan</a:t>
            </a:r>
            <a:r>
              <a:rPr lang="en-ID" dirty="0"/>
              <a:t> </a:t>
            </a:r>
            <a:r>
              <a:rPr lang="en-ID" dirty="0" err="1"/>
              <a:t>Desain</a:t>
            </a:r>
            <a:br>
              <a:rPr lang="en-ID" dirty="0"/>
            </a:br>
            <a:r>
              <a:rPr lang="en-ID" dirty="0" err="1"/>
              <a:t>Laman</a:t>
            </a:r>
            <a:r>
              <a:rPr lang="en-ID" dirty="0"/>
              <a:t> Website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4338" y="1150541"/>
            <a:ext cx="6080125" cy="4560093"/>
          </a:xfrm>
        </p:spPr>
      </p:pic>
      <p:sp>
        <p:nvSpPr>
          <p:cNvPr id="4" name="Text Placeholder 3"/>
          <p:cNvSpPr>
            <a:spLocks noGrp="1"/>
          </p:cNvSpPr>
          <p:nvPr>
            <p:ph type="body" sz="half" idx="2"/>
          </p:nvPr>
        </p:nvSpPr>
        <p:spPr>
          <a:xfrm>
            <a:off x="0" y="5303520"/>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i="1" dirty="0">
                <a:solidFill>
                  <a:schemeClr val="bg1"/>
                </a:solidFill>
              </a:rPr>
              <a:t>Mock-up </a:t>
            </a:r>
            <a:r>
              <a:rPr lang="en-ID" sz="3200" dirty="0" err="1">
                <a:solidFill>
                  <a:schemeClr val="bg1"/>
                </a:solidFill>
              </a:rPr>
              <a:t>Berita</a:t>
            </a:r>
            <a:endParaRPr lang="en-US" sz="3200" i="1" dirty="0">
              <a:solidFill>
                <a:schemeClr val="bg1"/>
              </a:solidFill>
            </a:endParaRPr>
          </a:p>
        </p:txBody>
      </p:sp>
      <p:sp>
        <p:nvSpPr>
          <p:cNvPr id="6" name="Right Arrow 5">
            <a:hlinkClick r:id="rId3" action="ppaction://hlinksldjump"/>
          </p:cNvPr>
          <p:cNvSpPr/>
          <p:nvPr/>
        </p:nvSpPr>
        <p:spPr>
          <a:xfrm flipH="1">
            <a:off x="147917" y="6172202"/>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5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36160" cy="1098626"/>
          </a:xfrm>
        </p:spPr>
        <p:txBody>
          <a:bodyPr/>
          <a:lstStyle/>
          <a:p>
            <a:r>
              <a:rPr lang="en-ID" dirty="0" err="1"/>
              <a:t>Usulan</a:t>
            </a:r>
            <a:r>
              <a:rPr lang="en-ID" dirty="0"/>
              <a:t> </a:t>
            </a:r>
            <a:r>
              <a:rPr lang="en-ID" dirty="0" err="1"/>
              <a:t>Desain</a:t>
            </a:r>
            <a:br>
              <a:rPr lang="en-ID" dirty="0"/>
            </a:br>
            <a:r>
              <a:rPr lang="en-ID" dirty="0" err="1"/>
              <a:t>Laman</a:t>
            </a:r>
            <a:r>
              <a:rPr lang="en-ID" dirty="0"/>
              <a:t> Website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4338" y="1150541"/>
            <a:ext cx="6080125" cy="4560093"/>
          </a:xfrm>
        </p:spPr>
      </p:pic>
      <p:sp>
        <p:nvSpPr>
          <p:cNvPr id="4" name="Text Placeholder 3"/>
          <p:cNvSpPr>
            <a:spLocks noGrp="1"/>
          </p:cNvSpPr>
          <p:nvPr>
            <p:ph type="body" sz="half" idx="2"/>
          </p:nvPr>
        </p:nvSpPr>
        <p:spPr>
          <a:xfrm>
            <a:off x="0" y="5303520"/>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i="1" dirty="0">
                <a:solidFill>
                  <a:schemeClr val="bg1"/>
                </a:solidFill>
              </a:rPr>
              <a:t>Mock-up </a:t>
            </a:r>
            <a:r>
              <a:rPr lang="en-ID" sz="3200" dirty="0">
                <a:solidFill>
                  <a:schemeClr val="bg1"/>
                </a:solidFill>
              </a:rPr>
              <a:t>Detail </a:t>
            </a:r>
            <a:r>
              <a:rPr lang="en-ID" sz="3200" dirty="0" err="1">
                <a:solidFill>
                  <a:schemeClr val="bg1"/>
                </a:solidFill>
              </a:rPr>
              <a:t>Berita</a:t>
            </a:r>
            <a:endParaRPr lang="en-US" sz="3200" i="1" dirty="0">
              <a:solidFill>
                <a:schemeClr val="bg1"/>
              </a:solidFill>
            </a:endParaRPr>
          </a:p>
        </p:txBody>
      </p:sp>
      <p:sp>
        <p:nvSpPr>
          <p:cNvPr id="6" name="Right Arrow 5">
            <a:hlinkClick r:id="rId3" action="ppaction://hlinksldjump"/>
          </p:cNvPr>
          <p:cNvSpPr/>
          <p:nvPr/>
        </p:nvSpPr>
        <p:spPr>
          <a:xfrm flipH="1">
            <a:off x="147917" y="6239437"/>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63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36160" cy="1098626"/>
          </a:xfrm>
        </p:spPr>
        <p:txBody>
          <a:bodyPr/>
          <a:lstStyle/>
          <a:p>
            <a:r>
              <a:rPr lang="en-ID" dirty="0" err="1"/>
              <a:t>Usulan</a:t>
            </a:r>
            <a:r>
              <a:rPr lang="en-ID" dirty="0"/>
              <a:t> </a:t>
            </a:r>
            <a:r>
              <a:rPr lang="en-ID" dirty="0" err="1"/>
              <a:t>Desain</a:t>
            </a:r>
            <a:br>
              <a:rPr lang="en-ID" dirty="0"/>
            </a:br>
            <a:r>
              <a:rPr lang="en-ID" dirty="0" err="1"/>
              <a:t>Laman</a:t>
            </a:r>
            <a:r>
              <a:rPr lang="en-ID" dirty="0"/>
              <a:t> Website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4338" y="1150541"/>
            <a:ext cx="6080125" cy="4560093"/>
          </a:xfrm>
        </p:spPr>
      </p:pic>
      <p:sp>
        <p:nvSpPr>
          <p:cNvPr id="4" name="Text Placeholder 3"/>
          <p:cNvSpPr>
            <a:spLocks noGrp="1"/>
          </p:cNvSpPr>
          <p:nvPr>
            <p:ph type="body" sz="half" idx="2"/>
          </p:nvPr>
        </p:nvSpPr>
        <p:spPr>
          <a:xfrm>
            <a:off x="0" y="5303520"/>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i="1" dirty="0">
                <a:solidFill>
                  <a:schemeClr val="bg1"/>
                </a:solidFill>
              </a:rPr>
              <a:t>Mock-up</a:t>
            </a:r>
            <a:r>
              <a:rPr lang="en-ID" sz="3200" dirty="0">
                <a:solidFill>
                  <a:schemeClr val="bg1"/>
                </a:solidFill>
              </a:rPr>
              <a:t> </a:t>
            </a:r>
            <a:r>
              <a:rPr lang="en-ID" sz="3200" dirty="0" err="1">
                <a:solidFill>
                  <a:schemeClr val="bg1"/>
                </a:solidFill>
              </a:rPr>
              <a:t>Hubungi</a:t>
            </a:r>
            <a:r>
              <a:rPr lang="en-ID" sz="3200" dirty="0">
                <a:solidFill>
                  <a:schemeClr val="bg1"/>
                </a:solidFill>
              </a:rPr>
              <a:t> Kami</a:t>
            </a:r>
            <a:endParaRPr lang="en-US" sz="3200" i="1" dirty="0">
              <a:solidFill>
                <a:schemeClr val="bg1"/>
              </a:solidFill>
            </a:endParaRPr>
          </a:p>
        </p:txBody>
      </p:sp>
      <p:sp>
        <p:nvSpPr>
          <p:cNvPr id="6" name="Right Arrow 5">
            <a:hlinkClick r:id="rId3" action="ppaction://hlinksldjump"/>
          </p:cNvPr>
          <p:cNvSpPr/>
          <p:nvPr/>
        </p:nvSpPr>
        <p:spPr>
          <a:xfrm flipH="1">
            <a:off x="147917" y="6239437"/>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94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36160" cy="1098626"/>
          </a:xfrm>
        </p:spPr>
        <p:txBody>
          <a:bodyPr/>
          <a:lstStyle/>
          <a:p>
            <a:r>
              <a:rPr lang="en-ID" dirty="0" err="1"/>
              <a:t>Usulan</a:t>
            </a:r>
            <a:r>
              <a:rPr lang="en-ID" dirty="0"/>
              <a:t> </a:t>
            </a:r>
            <a:r>
              <a:rPr lang="en-ID" dirty="0" err="1"/>
              <a:t>Desain</a:t>
            </a:r>
            <a:br>
              <a:rPr lang="en-ID" dirty="0"/>
            </a:br>
            <a:r>
              <a:rPr lang="en-ID" dirty="0" err="1"/>
              <a:t>Laman</a:t>
            </a:r>
            <a:r>
              <a:rPr lang="en-ID" dirty="0"/>
              <a:t> Website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4338" y="1150541"/>
            <a:ext cx="6080125" cy="4560093"/>
          </a:xfrm>
        </p:spPr>
      </p:pic>
      <p:sp>
        <p:nvSpPr>
          <p:cNvPr id="4" name="Text Placeholder 3"/>
          <p:cNvSpPr>
            <a:spLocks noGrp="1"/>
          </p:cNvSpPr>
          <p:nvPr>
            <p:ph type="body" sz="half" idx="2"/>
          </p:nvPr>
        </p:nvSpPr>
        <p:spPr>
          <a:xfrm>
            <a:off x="0" y="5303520"/>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i="1" dirty="0">
                <a:solidFill>
                  <a:schemeClr val="bg1"/>
                </a:solidFill>
              </a:rPr>
              <a:t>Mock-up </a:t>
            </a:r>
            <a:r>
              <a:rPr lang="id-ID" sz="3200" dirty="0"/>
              <a:t>Penyelenggara – Permainan</a:t>
            </a:r>
            <a:endParaRPr lang="en-US" sz="3200" i="1" dirty="0">
              <a:solidFill>
                <a:schemeClr val="bg1"/>
              </a:solidFill>
            </a:endParaRPr>
          </a:p>
        </p:txBody>
      </p:sp>
      <p:sp>
        <p:nvSpPr>
          <p:cNvPr id="6" name="Right Arrow 5">
            <a:hlinkClick r:id="rId3" action="ppaction://hlinksldjump"/>
          </p:cNvPr>
          <p:cNvSpPr/>
          <p:nvPr/>
        </p:nvSpPr>
        <p:spPr>
          <a:xfrm flipH="1">
            <a:off x="4168588" y="6279777"/>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47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8850"/>
            <a:ext cx="7090611" cy="947447"/>
          </a:xfrm>
        </p:spPr>
        <p:txBody>
          <a:bodyPr/>
          <a:lstStyle/>
          <a:p>
            <a:r>
              <a:rPr lang="id-ID" dirty="0">
                <a:solidFill>
                  <a:schemeClr val="accent6">
                    <a:lumMod val="50000"/>
                  </a:schemeClr>
                </a:solidFill>
              </a:rPr>
              <a:t>B</a:t>
            </a:r>
            <a:r>
              <a:rPr lang="en-ID" dirty="0" err="1">
                <a:solidFill>
                  <a:schemeClr val="accent6">
                    <a:lumMod val="50000"/>
                  </a:schemeClr>
                </a:solidFill>
              </a:rPr>
              <a:t>atasan</a:t>
            </a:r>
            <a:r>
              <a:rPr lang="en-ID" dirty="0">
                <a:solidFill>
                  <a:schemeClr val="accent6">
                    <a:lumMod val="50000"/>
                  </a:schemeClr>
                </a:solidFill>
              </a:rPr>
              <a:t> </a:t>
            </a:r>
            <a:r>
              <a:rPr lang="en-ID" dirty="0" err="1">
                <a:solidFill>
                  <a:schemeClr val="accent6">
                    <a:lumMod val="50000"/>
                  </a:schemeClr>
                </a:solidFill>
              </a:rPr>
              <a:t>Masalah</a:t>
            </a:r>
            <a:endParaRPr lang="en-US" dirty="0">
              <a:solidFill>
                <a:schemeClr val="accent6">
                  <a:lumMod val="50000"/>
                </a:schemeClr>
              </a:solidFill>
            </a:endParaRPr>
          </a:p>
        </p:txBody>
      </p:sp>
      <p:sp>
        <p:nvSpPr>
          <p:cNvPr id="4" name="Text Placeholder 2"/>
          <p:cNvSpPr>
            <a:spLocks noGrp="1"/>
          </p:cNvSpPr>
          <p:nvPr>
            <p:ph type="body" idx="1"/>
          </p:nvPr>
        </p:nvSpPr>
        <p:spPr>
          <a:xfrm>
            <a:off x="0" y="2057401"/>
            <a:ext cx="9304421" cy="3894220"/>
          </a:xfrm>
        </p:spPr>
        <p:txBody>
          <a:bodyPr>
            <a:normAutofit/>
          </a:bodyPr>
          <a:lstStyle/>
          <a:p>
            <a:pPr marL="342900" indent="-342900" algn="just">
              <a:buFont typeface="Wingdings" panose="05000000000000000000" pitchFamily="2" charset="2"/>
              <a:buChar char="Ø"/>
            </a:pPr>
            <a:r>
              <a:rPr lang="en-GB" dirty="0"/>
              <a:t>Format file </a:t>
            </a:r>
            <a:r>
              <a:rPr lang="en-GB" dirty="0" err="1"/>
              <a:t>citra</a:t>
            </a:r>
            <a:r>
              <a:rPr lang="en-GB" dirty="0"/>
              <a:t> digital yang </a:t>
            </a:r>
            <a:r>
              <a:rPr lang="en-GB" dirty="0" err="1"/>
              <a:t>dapat</a:t>
            </a:r>
            <a:r>
              <a:rPr lang="en-GB" dirty="0"/>
              <a:t> </a:t>
            </a:r>
            <a:r>
              <a:rPr lang="en-GB" dirty="0" err="1"/>
              <a:t>digunakan</a:t>
            </a:r>
            <a:r>
              <a:rPr lang="en-GB" dirty="0"/>
              <a:t> </a:t>
            </a:r>
            <a:r>
              <a:rPr lang="en-GB" dirty="0" err="1"/>
              <a:t>untuk</a:t>
            </a:r>
            <a:r>
              <a:rPr lang="en-GB" dirty="0"/>
              <a:t> </a:t>
            </a:r>
            <a:r>
              <a:rPr lang="en-GB" dirty="0" err="1"/>
              <a:t>menyimpan</a:t>
            </a:r>
            <a:r>
              <a:rPr lang="en-GB" dirty="0"/>
              <a:t> </a:t>
            </a:r>
            <a:r>
              <a:rPr lang="en-GB" dirty="0" err="1"/>
              <a:t>pesan</a:t>
            </a:r>
            <a:r>
              <a:rPr lang="en-GB" dirty="0"/>
              <a:t> </a:t>
            </a:r>
            <a:r>
              <a:rPr lang="en-GB" dirty="0" err="1"/>
              <a:t>adalah</a:t>
            </a:r>
            <a:r>
              <a:rPr lang="id-ID" dirty="0"/>
              <a:t> </a:t>
            </a:r>
            <a:r>
              <a:rPr lang="en-GB" dirty="0" err="1"/>
              <a:t>berformat</a:t>
            </a:r>
            <a:r>
              <a:rPr lang="en-GB" dirty="0"/>
              <a:t> *.bmp.</a:t>
            </a:r>
            <a:endParaRPr lang="id-ID" dirty="0"/>
          </a:p>
          <a:p>
            <a:pPr marL="342900" indent="-342900" algn="just">
              <a:buFont typeface="Wingdings" panose="05000000000000000000" pitchFamily="2" charset="2"/>
              <a:buChar char="Ø"/>
            </a:pPr>
            <a:endParaRPr lang="en-GB" dirty="0"/>
          </a:p>
          <a:p>
            <a:pPr marL="342900" indent="-342900" algn="just">
              <a:buFont typeface="Wingdings" panose="05000000000000000000" pitchFamily="2" charset="2"/>
              <a:buChar char="Ø"/>
            </a:pPr>
            <a:r>
              <a:rPr lang="nn-NO" dirty="0"/>
              <a:t>Format file citra digital yang dihasilkan dari program steganografi ini adalah</a:t>
            </a:r>
            <a:r>
              <a:rPr lang="id-ID" dirty="0"/>
              <a:t> </a:t>
            </a:r>
            <a:r>
              <a:rPr lang="en-GB" dirty="0" err="1"/>
              <a:t>berformat</a:t>
            </a:r>
            <a:r>
              <a:rPr lang="en-GB" dirty="0"/>
              <a:t> *.bmp.</a:t>
            </a:r>
            <a:endParaRPr lang="id-ID" dirty="0"/>
          </a:p>
          <a:p>
            <a:pPr marL="342900" indent="-342900" algn="just">
              <a:buFont typeface="Wingdings" panose="05000000000000000000" pitchFamily="2" charset="2"/>
              <a:buChar char="Ø"/>
            </a:pPr>
            <a:endParaRPr lang="en-GB" dirty="0"/>
          </a:p>
          <a:p>
            <a:pPr marL="342900" indent="-342900" algn="just">
              <a:buFont typeface="Wingdings" panose="05000000000000000000" pitchFamily="2" charset="2"/>
              <a:buChar char="Ø"/>
            </a:pPr>
            <a:r>
              <a:rPr lang="en-GB" dirty="0" err="1"/>
              <a:t>Pesan</a:t>
            </a:r>
            <a:r>
              <a:rPr lang="en-GB" dirty="0"/>
              <a:t> yang </a:t>
            </a:r>
            <a:r>
              <a:rPr lang="en-GB" dirty="0" err="1"/>
              <a:t>dapat</a:t>
            </a:r>
            <a:r>
              <a:rPr lang="en-GB" dirty="0"/>
              <a:t> </a:t>
            </a:r>
            <a:r>
              <a:rPr lang="en-GB" dirty="0" err="1"/>
              <a:t>disimpan</a:t>
            </a:r>
            <a:r>
              <a:rPr lang="en-GB" dirty="0"/>
              <a:t> </a:t>
            </a:r>
            <a:r>
              <a:rPr lang="en-GB" dirty="0" err="1"/>
              <a:t>hanya</a:t>
            </a:r>
            <a:r>
              <a:rPr lang="en-GB" dirty="0"/>
              <a:t> </a:t>
            </a:r>
            <a:r>
              <a:rPr lang="en-GB" dirty="0" err="1"/>
              <a:t>berformat</a:t>
            </a:r>
            <a:r>
              <a:rPr lang="en-GB" dirty="0"/>
              <a:t> *.txt.</a:t>
            </a:r>
            <a:endParaRPr lang="en-US" dirty="0"/>
          </a:p>
        </p:txBody>
      </p:sp>
      <p:sp>
        <p:nvSpPr>
          <p:cNvPr id="5" name="Right Arrow 4">
            <a:hlinkClick r:id="rId2" action="ppaction://hlinksldjump"/>
          </p:cNvPr>
          <p:cNvSpPr/>
          <p:nvPr/>
        </p:nvSpPr>
        <p:spPr>
          <a:xfrm flipH="1">
            <a:off x="121023" y="6212541"/>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81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36160" cy="1098626"/>
          </a:xfrm>
        </p:spPr>
        <p:txBody>
          <a:bodyPr/>
          <a:lstStyle/>
          <a:p>
            <a:r>
              <a:rPr lang="en-ID" dirty="0" err="1"/>
              <a:t>Usulan</a:t>
            </a:r>
            <a:r>
              <a:rPr lang="en-ID" dirty="0"/>
              <a:t> </a:t>
            </a:r>
            <a:r>
              <a:rPr lang="en-ID" dirty="0" err="1"/>
              <a:t>Desain</a:t>
            </a:r>
            <a:br>
              <a:rPr lang="en-ID" dirty="0"/>
            </a:br>
            <a:r>
              <a:rPr lang="en-ID" dirty="0" err="1"/>
              <a:t>Laman</a:t>
            </a:r>
            <a:r>
              <a:rPr lang="en-ID" dirty="0"/>
              <a:t> Website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4338" y="1150541"/>
            <a:ext cx="6080125" cy="4560093"/>
          </a:xfrm>
        </p:spPr>
      </p:pic>
      <p:sp>
        <p:nvSpPr>
          <p:cNvPr id="4" name="Text Placeholder 3"/>
          <p:cNvSpPr>
            <a:spLocks noGrp="1"/>
          </p:cNvSpPr>
          <p:nvPr>
            <p:ph type="body" sz="half" idx="2"/>
          </p:nvPr>
        </p:nvSpPr>
        <p:spPr>
          <a:xfrm>
            <a:off x="0" y="5303520"/>
            <a:ext cx="3657600" cy="1554480"/>
          </a:xfrm>
          <a:noFill/>
          <a:ln>
            <a:noFill/>
          </a:ln>
        </p:spPr>
        <p:style>
          <a:lnRef idx="2">
            <a:schemeClr val="dk1"/>
          </a:lnRef>
          <a:fillRef idx="1">
            <a:schemeClr val="lt1"/>
          </a:fillRef>
          <a:effectRef idx="0">
            <a:schemeClr val="dk1"/>
          </a:effectRef>
          <a:fontRef idx="minor">
            <a:schemeClr val="dk1"/>
          </a:fontRef>
        </p:style>
        <p:txBody>
          <a:bodyPr>
            <a:normAutofit fontScale="92500" lnSpcReduction="10000"/>
          </a:bodyPr>
          <a:lstStyle/>
          <a:p>
            <a:r>
              <a:rPr lang="en-ID" sz="3200" i="1" dirty="0">
                <a:solidFill>
                  <a:schemeClr val="bg1"/>
                </a:solidFill>
              </a:rPr>
              <a:t>Mock-up </a:t>
            </a:r>
            <a:r>
              <a:rPr lang="id-ID" sz="3200" dirty="0"/>
              <a:t>Penyelenggara – </a:t>
            </a:r>
            <a:r>
              <a:rPr lang="en-ID" sz="3200" dirty="0" err="1"/>
              <a:t>Pendaftaran</a:t>
            </a:r>
            <a:r>
              <a:rPr lang="en-ID" sz="3200" dirty="0"/>
              <a:t> </a:t>
            </a:r>
            <a:r>
              <a:rPr lang="id-ID" sz="3200" dirty="0"/>
              <a:t>Permainan</a:t>
            </a:r>
            <a:endParaRPr lang="en-US" sz="3200" i="1" dirty="0">
              <a:solidFill>
                <a:schemeClr val="bg1"/>
              </a:solidFill>
            </a:endParaRPr>
          </a:p>
        </p:txBody>
      </p:sp>
      <p:sp>
        <p:nvSpPr>
          <p:cNvPr id="6" name="Right Arrow 5">
            <a:hlinkClick r:id="rId3" action="ppaction://hlinksldjump"/>
          </p:cNvPr>
          <p:cNvSpPr/>
          <p:nvPr/>
        </p:nvSpPr>
        <p:spPr>
          <a:xfrm flipH="1">
            <a:off x="4168588" y="6279777"/>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15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36160" cy="1098626"/>
          </a:xfrm>
        </p:spPr>
        <p:txBody>
          <a:bodyPr/>
          <a:lstStyle/>
          <a:p>
            <a:r>
              <a:rPr lang="en-ID" dirty="0" err="1"/>
              <a:t>Usulan</a:t>
            </a:r>
            <a:r>
              <a:rPr lang="en-ID" dirty="0"/>
              <a:t> </a:t>
            </a:r>
            <a:r>
              <a:rPr lang="en-ID" dirty="0" err="1"/>
              <a:t>Desain</a:t>
            </a:r>
            <a:br>
              <a:rPr lang="en-ID" dirty="0"/>
            </a:br>
            <a:r>
              <a:rPr lang="en-ID" dirty="0" err="1"/>
              <a:t>Laman</a:t>
            </a:r>
            <a:r>
              <a:rPr lang="en-ID" dirty="0"/>
              <a:t> Website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4338" y="1150541"/>
            <a:ext cx="6080125" cy="4560093"/>
          </a:xfrm>
        </p:spPr>
      </p:pic>
      <p:sp>
        <p:nvSpPr>
          <p:cNvPr id="4" name="Text Placeholder 3"/>
          <p:cNvSpPr>
            <a:spLocks noGrp="1"/>
          </p:cNvSpPr>
          <p:nvPr>
            <p:ph type="body" sz="half" idx="2"/>
          </p:nvPr>
        </p:nvSpPr>
        <p:spPr>
          <a:xfrm>
            <a:off x="0" y="5303520"/>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r>
              <a:rPr lang="en-ID" sz="3200" i="1" dirty="0">
                <a:solidFill>
                  <a:schemeClr val="bg1"/>
                </a:solidFill>
              </a:rPr>
              <a:t>Mock-up </a:t>
            </a:r>
            <a:r>
              <a:rPr lang="id-ID" sz="3200" dirty="0"/>
              <a:t>Penyelenggara – </a:t>
            </a:r>
            <a:r>
              <a:rPr lang="en-ID" sz="3200" dirty="0"/>
              <a:t>Demo Assessment</a:t>
            </a:r>
            <a:endParaRPr lang="en-US" sz="3200" i="1" dirty="0">
              <a:solidFill>
                <a:schemeClr val="bg1"/>
              </a:solidFill>
            </a:endParaRPr>
          </a:p>
        </p:txBody>
      </p:sp>
      <p:sp>
        <p:nvSpPr>
          <p:cNvPr id="6" name="Right Arrow 5">
            <a:hlinkClick r:id="rId3" action="ppaction://hlinksldjump"/>
          </p:cNvPr>
          <p:cNvSpPr/>
          <p:nvPr/>
        </p:nvSpPr>
        <p:spPr>
          <a:xfrm flipH="1">
            <a:off x="4168588" y="6279777"/>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98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36160" cy="1098626"/>
          </a:xfrm>
        </p:spPr>
        <p:txBody>
          <a:bodyPr/>
          <a:lstStyle/>
          <a:p>
            <a:r>
              <a:rPr lang="en-ID" dirty="0" err="1"/>
              <a:t>Implementasi</a:t>
            </a:r>
            <a:br>
              <a:rPr lang="en-ID" dirty="0"/>
            </a:br>
            <a:r>
              <a:rPr lang="en-ID" dirty="0"/>
              <a:t>(Coding &amp; Testing)</a:t>
            </a:r>
            <a:endParaRPr lang="en-US" dirty="0"/>
          </a:p>
        </p:txBody>
      </p:sp>
      <p:sp>
        <p:nvSpPr>
          <p:cNvPr id="3" name="Content Placeholder 2"/>
          <p:cNvSpPr>
            <a:spLocks noGrp="1"/>
          </p:cNvSpPr>
          <p:nvPr>
            <p:ph idx="1"/>
          </p:nvPr>
        </p:nvSpPr>
        <p:spPr/>
        <p:txBody>
          <a:bodyPr/>
          <a:lstStyle/>
          <a:p>
            <a:endParaRPr lang="en-US" dirty="0"/>
          </a:p>
        </p:txBody>
      </p:sp>
      <p:sp>
        <p:nvSpPr>
          <p:cNvPr id="4" name="Text Placeholder 3"/>
          <p:cNvSpPr>
            <a:spLocks noGrp="1"/>
          </p:cNvSpPr>
          <p:nvPr>
            <p:ph type="body" sz="half" idx="2"/>
          </p:nvPr>
        </p:nvSpPr>
        <p:spPr>
          <a:xfrm>
            <a:off x="0" y="5303520"/>
            <a:ext cx="3657600" cy="1554480"/>
          </a:xfrm>
          <a:noFill/>
          <a:ln>
            <a:noFill/>
          </a:ln>
        </p:spPr>
        <p:style>
          <a:lnRef idx="2">
            <a:schemeClr val="dk1"/>
          </a:lnRef>
          <a:fillRef idx="1">
            <a:schemeClr val="lt1"/>
          </a:fillRef>
          <a:effectRef idx="0">
            <a:schemeClr val="dk1"/>
          </a:effectRef>
          <a:fontRef idx="minor">
            <a:schemeClr val="dk1"/>
          </a:fontRef>
        </p:style>
        <p:txBody>
          <a:bodyPr>
            <a:normAutofit/>
          </a:bodyPr>
          <a:lstStyle/>
          <a:p>
            <a:endParaRPr lang="en-US" sz="3200" i="1" dirty="0">
              <a:solidFill>
                <a:schemeClr val="bg1"/>
              </a:solidFill>
            </a:endParaRPr>
          </a:p>
        </p:txBody>
      </p:sp>
      <p:sp>
        <p:nvSpPr>
          <p:cNvPr id="6" name="Right Arrow 5">
            <a:hlinkClick r:id="rId2" action="ppaction://hlinksldjump"/>
          </p:cNvPr>
          <p:cNvSpPr/>
          <p:nvPr/>
        </p:nvSpPr>
        <p:spPr>
          <a:xfrm flipH="1">
            <a:off x="147917" y="6239437"/>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19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Model Scrum</a:t>
            </a:r>
            <a:endParaRPr lang="en-US" dirty="0"/>
          </a:p>
        </p:txBody>
      </p:sp>
      <p:sp>
        <p:nvSpPr>
          <p:cNvPr id="3" name="Text Placeholder 2"/>
          <p:cNvSpPr>
            <a:spLocks noGrp="1"/>
          </p:cNvSpPr>
          <p:nvPr>
            <p:ph type="body" idx="1"/>
          </p:nvPr>
        </p:nvSpPr>
        <p:spPr/>
        <p:txBody>
          <a:bodyPr/>
          <a:lstStyle/>
          <a:p>
            <a:r>
              <a:rPr lang="en-ID" dirty="0"/>
              <a:t>1. Product Backlog</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982372267"/>
              </p:ext>
            </p:extLst>
          </p:nvPr>
        </p:nvGraphicFramePr>
        <p:xfrm>
          <a:off x="1422181" y="2670588"/>
          <a:ext cx="4620031" cy="1932271"/>
        </p:xfrm>
        <a:graphic>
          <a:graphicData uri="http://schemas.openxmlformats.org/drawingml/2006/table">
            <a:tbl>
              <a:tblPr firstRow="1" firstCol="1" bandRow="1">
                <a:tableStyleId>{3C2FFA5D-87B4-456A-9821-1D502468CF0F}</a:tableStyleId>
              </a:tblPr>
              <a:tblGrid>
                <a:gridCol w="936000">
                  <a:extLst>
                    <a:ext uri="{9D8B030D-6E8A-4147-A177-3AD203B41FA5}">
                      <a16:colId xmlns:a16="http://schemas.microsoft.com/office/drawing/2014/main" val="20000"/>
                    </a:ext>
                  </a:extLst>
                </a:gridCol>
                <a:gridCol w="1868678">
                  <a:extLst>
                    <a:ext uri="{9D8B030D-6E8A-4147-A177-3AD203B41FA5}">
                      <a16:colId xmlns:a16="http://schemas.microsoft.com/office/drawing/2014/main" val="20001"/>
                    </a:ext>
                  </a:extLst>
                </a:gridCol>
                <a:gridCol w="1815353">
                  <a:extLst>
                    <a:ext uri="{9D8B030D-6E8A-4147-A177-3AD203B41FA5}">
                      <a16:colId xmlns:a16="http://schemas.microsoft.com/office/drawing/2014/main" val="20002"/>
                    </a:ext>
                  </a:extLst>
                </a:gridCol>
              </a:tblGrid>
              <a:tr h="469231">
                <a:tc>
                  <a:txBody>
                    <a:bodyPr/>
                    <a:lstStyle/>
                    <a:p>
                      <a:pPr marL="457200" algn="l">
                        <a:lnSpc>
                          <a:spcPct val="150000"/>
                        </a:lnSpc>
                        <a:spcAft>
                          <a:spcPts val="0"/>
                        </a:spcAft>
                      </a:pPr>
                      <a:r>
                        <a:rPr lang="en-ID" sz="1600" dirty="0">
                          <a:effectLst/>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dirty="0" err="1">
                          <a:effectLst/>
                        </a:rPr>
                        <a:t>Fitur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dirty="0" err="1">
                          <a:effectLst/>
                        </a:rPr>
                        <a:t>Prioritas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60594">
                <a:tc>
                  <a:txBody>
                    <a:bodyPr/>
                    <a:lstStyle/>
                    <a:p>
                      <a:pPr marL="457200" algn="l">
                        <a:lnSpc>
                          <a:spcPct val="150000"/>
                        </a:lnSpc>
                        <a:spcAft>
                          <a:spcPts val="0"/>
                        </a:spcAft>
                      </a:pPr>
                      <a:r>
                        <a:rPr lang="en-ID" sz="1600" dirty="0">
                          <a:effectLst/>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dirty="0" err="1">
                          <a:effectLst/>
                        </a:rPr>
                        <a:t>Berita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a:effectLst/>
                        </a:rPr>
                        <a:t>Tinggi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60594">
                <a:tc>
                  <a:txBody>
                    <a:bodyPr/>
                    <a:lstStyle/>
                    <a:p>
                      <a:pPr marL="457200" algn="l">
                        <a:lnSpc>
                          <a:spcPct val="150000"/>
                        </a:lnSpc>
                        <a:spcAft>
                          <a:spcPts val="0"/>
                        </a:spcAft>
                      </a:pPr>
                      <a:r>
                        <a:rPr lang="en-ID" sz="1600" dirty="0">
                          <a:effectLst/>
                        </a:rPr>
                        <a:t>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dirty="0" err="1">
                          <a:effectLst/>
                        </a:rPr>
                        <a:t>Direktori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a:effectLst/>
                        </a:rPr>
                        <a:t>Sangat Tinggi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60594">
                <a:tc>
                  <a:txBody>
                    <a:bodyPr/>
                    <a:lstStyle/>
                    <a:p>
                      <a:pPr marL="457200" algn="l">
                        <a:lnSpc>
                          <a:spcPct val="150000"/>
                        </a:lnSpc>
                        <a:spcAft>
                          <a:spcPts val="0"/>
                        </a:spcAft>
                      </a:pPr>
                      <a:r>
                        <a:rPr lang="en-ID" sz="1600" dirty="0">
                          <a:effectLst/>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a:effectLst/>
                        </a:rPr>
                        <a:t>Pendaftaran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dirty="0" err="1">
                          <a:effectLst/>
                        </a:rPr>
                        <a:t>Tinggi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60594">
                <a:tc>
                  <a:txBody>
                    <a:bodyPr/>
                    <a:lstStyle/>
                    <a:p>
                      <a:pPr marL="457200" algn="l">
                        <a:lnSpc>
                          <a:spcPct val="150000"/>
                        </a:lnSpc>
                        <a:spcAft>
                          <a:spcPts val="0"/>
                        </a:spcAft>
                      </a:pPr>
                      <a:r>
                        <a:rPr lang="en-ID" sz="1600" dirty="0">
                          <a:effectLst/>
                        </a:rPr>
                        <a:t>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a:effectLst/>
                        </a:rPr>
                        <a:t>Lain-lain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dirty="0" err="1">
                          <a:effectLst/>
                        </a:rPr>
                        <a:t>Tinggi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lstStyle/>
          <a:p>
            <a:endParaRPr lang="en-US" dirty="0"/>
          </a:p>
        </p:txBody>
      </p:sp>
      <p:sp>
        <p:nvSpPr>
          <p:cNvPr id="8" name="Right Arrow 7">
            <a:hlinkClick r:id="rId2"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990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Model Scrum</a:t>
            </a:r>
            <a:endParaRPr lang="en-US" dirty="0"/>
          </a:p>
        </p:txBody>
      </p:sp>
      <p:sp>
        <p:nvSpPr>
          <p:cNvPr id="3" name="Text Placeholder 2"/>
          <p:cNvSpPr>
            <a:spLocks noGrp="1"/>
          </p:cNvSpPr>
          <p:nvPr>
            <p:ph type="body" idx="1"/>
          </p:nvPr>
        </p:nvSpPr>
        <p:spPr/>
        <p:txBody>
          <a:bodyPr/>
          <a:lstStyle/>
          <a:p>
            <a:r>
              <a:rPr lang="en-ID" dirty="0"/>
              <a:t>2. Sprint</a:t>
            </a:r>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3138288541"/>
              </p:ext>
            </p:extLst>
          </p:nvPr>
        </p:nvGraphicFramePr>
        <p:xfrm>
          <a:off x="1416424" y="2603352"/>
          <a:ext cx="4572000" cy="3091180"/>
        </p:xfrm>
        <a:graphic>
          <a:graphicData uri="http://schemas.openxmlformats.org/drawingml/2006/table">
            <a:tbl>
              <a:tblPr firstRow="1" firstCol="1" bandRow="1">
                <a:tableStyleId>{3C2FFA5D-87B4-456A-9821-1D502468CF0F}</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618236">
                <a:tc>
                  <a:txBody>
                    <a:bodyPr/>
                    <a:lstStyle/>
                    <a:p>
                      <a:pPr marL="457200" algn="just">
                        <a:lnSpc>
                          <a:spcPct val="150000"/>
                        </a:lnSpc>
                        <a:spcAft>
                          <a:spcPts val="0"/>
                        </a:spcAft>
                      </a:pPr>
                      <a:r>
                        <a:rPr lang="en-ID" sz="1600" dirty="0" err="1">
                          <a:effectLst/>
                        </a:rPr>
                        <a:t>Fitur</a:t>
                      </a:r>
                      <a:r>
                        <a:rPr lang="en-ID" sz="1600" dirty="0">
                          <a:effectLst/>
                        </a:rPr>
                        <a:t> Backlog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dirty="0">
                          <a:effectLst/>
                        </a:rPr>
                        <a:t>Task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18236">
                <a:tc rowSpan="4">
                  <a:txBody>
                    <a:bodyPr/>
                    <a:lstStyle/>
                    <a:p>
                      <a:pPr marL="457200" algn="just">
                        <a:lnSpc>
                          <a:spcPct val="150000"/>
                        </a:lnSpc>
                        <a:spcAft>
                          <a:spcPts val="0"/>
                        </a:spcAft>
                      </a:pPr>
                      <a:r>
                        <a:rPr lang="en-ID" sz="1600" dirty="0" err="1">
                          <a:effectLst/>
                        </a:rPr>
                        <a:t>Berita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a:effectLst/>
                        </a:rPr>
                        <a:t>Halaman Utama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18236">
                <a:tc vMerge="1">
                  <a:txBody>
                    <a:bodyPr/>
                    <a:lstStyle/>
                    <a:p>
                      <a:endParaRPr lang="en-US"/>
                    </a:p>
                  </a:txBody>
                  <a:tcPr/>
                </a:tc>
                <a:tc>
                  <a:txBody>
                    <a:bodyPr/>
                    <a:lstStyle/>
                    <a:p>
                      <a:pPr marL="457200" algn="just">
                        <a:lnSpc>
                          <a:spcPct val="150000"/>
                        </a:lnSpc>
                        <a:spcAft>
                          <a:spcPts val="0"/>
                        </a:spcAft>
                      </a:pPr>
                      <a:r>
                        <a:rPr lang="en-ID" sz="1600" dirty="0">
                          <a:effectLst/>
                        </a:rPr>
                        <a:t>Detail </a:t>
                      </a:r>
                      <a:r>
                        <a:rPr lang="en-ID" sz="1600" dirty="0" err="1">
                          <a:effectLst/>
                        </a:rPr>
                        <a:t>Berita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18236">
                <a:tc vMerge="1">
                  <a:txBody>
                    <a:bodyPr/>
                    <a:lstStyle/>
                    <a:p>
                      <a:endParaRPr lang="en-US"/>
                    </a:p>
                  </a:txBody>
                  <a:tcPr/>
                </a:tc>
                <a:tc>
                  <a:txBody>
                    <a:bodyPr/>
                    <a:lstStyle/>
                    <a:p>
                      <a:pPr marL="457200" algn="just">
                        <a:lnSpc>
                          <a:spcPct val="150000"/>
                        </a:lnSpc>
                        <a:spcAft>
                          <a:spcPts val="0"/>
                        </a:spcAft>
                      </a:pPr>
                      <a:r>
                        <a:rPr lang="en-ID" sz="1600" dirty="0" err="1">
                          <a:effectLst/>
                        </a:rPr>
                        <a:t>Berita</a:t>
                      </a:r>
                      <a:r>
                        <a:rPr lang="en-ID" sz="1600" dirty="0">
                          <a:effectLst/>
                        </a:rPr>
                        <a:t> </a:t>
                      </a:r>
                      <a:r>
                        <a:rPr lang="en-ID" sz="1600" dirty="0" err="1">
                          <a:effectLst/>
                        </a:rPr>
                        <a:t>Terkait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18236">
                <a:tc vMerge="1">
                  <a:txBody>
                    <a:bodyPr/>
                    <a:lstStyle/>
                    <a:p>
                      <a:endParaRPr lang="en-US"/>
                    </a:p>
                  </a:txBody>
                  <a:tcPr/>
                </a:tc>
                <a:tc>
                  <a:txBody>
                    <a:bodyPr/>
                    <a:lstStyle/>
                    <a:p>
                      <a:pPr marL="457200" algn="just">
                        <a:lnSpc>
                          <a:spcPct val="150000"/>
                        </a:lnSpc>
                        <a:spcAft>
                          <a:spcPts val="0"/>
                        </a:spcAft>
                      </a:pPr>
                      <a:r>
                        <a:rPr lang="en-ID" sz="1600" dirty="0" err="1">
                          <a:effectLst/>
                        </a:rPr>
                        <a:t>Komentar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8" name="Content Placeholder 7"/>
          <p:cNvGraphicFramePr>
            <a:graphicFrameLocks noGrp="1"/>
          </p:cNvGraphicFramePr>
          <p:nvPr>
            <p:ph sz="quarter" idx="4"/>
            <p:extLst>
              <p:ext uri="{D42A27DB-BD31-4B8C-83A1-F6EECF244321}">
                <p14:modId xmlns:p14="http://schemas.microsoft.com/office/powerpoint/2010/main" val="3979746273"/>
              </p:ext>
            </p:extLst>
          </p:nvPr>
        </p:nvGraphicFramePr>
        <p:xfrm>
          <a:off x="6459070" y="2247313"/>
          <a:ext cx="4572000" cy="1463040"/>
        </p:xfrm>
        <a:graphic>
          <a:graphicData uri="http://schemas.openxmlformats.org/drawingml/2006/table">
            <a:tbl>
              <a:tblPr firstRow="1" firstCol="1" bandRow="1">
                <a:tableStyleId>{3C2FFA5D-87B4-456A-9821-1D502468CF0F}</a:tableStyleId>
              </a:tblPr>
              <a:tblGrid>
                <a:gridCol w="2285712">
                  <a:extLst>
                    <a:ext uri="{9D8B030D-6E8A-4147-A177-3AD203B41FA5}">
                      <a16:colId xmlns:a16="http://schemas.microsoft.com/office/drawing/2014/main" val="20000"/>
                    </a:ext>
                  </a:extLst>
                </a:gridCol>
                <a:gridCol w="2286288">
                  <a:extLst>
                    <a:ext uri="{9D8B030D-6E8A-4147-A177-3AD203B41FA5}">
                      <a16:colId xmlns:a16="http://schemas.microsoft.com/office/drawing/2014/main" val="20001"/>
                    </a:ext>
                  </a:extLst>
                </a:gridCol>
              </a:tblGrid>
              <a:tr h="249162">
                <a:tc>
                  <a:txBody>
                    <a:bodyPr/>
                    <a:lstStyle/>
                    <a:p>
                      <a:pPr marL="457200" algn="just">
                        <a:lnSpc>
                          <a:spcPct val="150000"/>
                        </a:lnSpc>
                        <a:spcAft>
                          <a:spcPts val="0"/>
                        </a:spcAft>
                      </a:pPr>
                      <a:r>
                        <a:rPr lang="en-ID" sz="1600" dirty="0" err="1">
                          <a:effectLst/>
                        </a:rPr>
                        <a:t>Fitur</a:t>
                      </a:r>
                      <a:r>
                        <a:rPr lang="en-ID" sz="1600" dirty="0">
                          <a:effectLst/>
                        </a:rPr>
                        <a:t> Backlog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2290" marR="62290" marT="0" marB="0"/>
                </a:tc>
                <a:tc>
                  <a:txBody>
                    <a:bodyPr/>
                    <a:lstStyle/>
                    <a:p>
                      <a:pPr marL="457200" algn="just">
                        <a:lnSpc>
                          <a:spcPct val="150000"/>
                        </a:lnSpc>
                        <a:spcAft>
                          <a:spcPts val="0"/>
                        </a:spcAft>
                      </a:pPr>
                      <a:r>
                        <a:rPr lang="en-ID" sz="1600">
                          <a:effectLst/>
                        </a:rPr>
                        <a:t>Task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2290" marR="62290" marT="0" marB="0"/>
                </a:tc>
                <a:extLst>
                  <a:ext uri="{0D108BD9-81ED-4DB2-BD59-A6C34878D82A}">
                    <a16:rowId xmlns:a16="http://schemas.microsoft.com/office/drawing/2014/main" val="10000"/>
                  </a:ext>
                </a:extLst>
              </a:tr>
              <a:tr h="498323">
                <a:tc>
                  <a:txBody>
                    <a:bodyPr/>
                    <a:lstStyle/>
                    <a:p>
                      <a:pPr marL="457200" algn="just">
                        <a:lnSpc>
                          <a:spcPct val="150000"/>
                        </a:lnSpc>
                        <a:spcAft>
                          <a:spcPts val="0"/>
                        </a:spcAft>
                      </a:pPr>
                      <a:r>
                        <a:rPr lang="en-ID" sz="1600" dirty="0" err="1">
                          <a:effectLst/>
                        </a:rPr>
                        <a:t>Direktori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2290" marR="62290" marT="0" marB="0"/>
                </a:tc>
                <a:tc>
                  <a:txBody>
                    <a:bodyPr/>
                    <a:lstStyle/>
                    <a:p>
                      <a:pPr marL="457200" algn="just">
                        <a:lnSpc>
                          <a:spcPct val="150000"/>
                        </a:lnSpc>
                        <a:spcAft>
                          <a:spcPts val="0"/>
                        </a:spcAft>
                      </a:pPr>
                      <a:r>
                        <a:rPr lang="en-ID" sz="1600" dirty="0" err="1">
                          <a:effectLst/>
                        </a:rPr>
                        <a:t>Pendaftaran</a:t>
                      </a:r>
                      <a:r>
                        <a:rPr lang="en-ID" sz="1600" dirty="0">
                          <a:effectLst/>
                        </a:rPr>
                        <a:t> </a:t>
                      </a:r>
                      <a:r>
                        <a:rPr lang="en-ID" sz="1600" dirty="0" err="1">
                          <a:effectLst/>
                        </a:rPr>
                        <a:t>Permainan</a:t>
                      </a:r>
                      <a:endParaRPr lang="en-US" sz="1600" dirty="0">
                        <a:effectLst/>
                      </a:endParaRPr>
                    </a:p>
                    <a:p>
                      <a:pPr marL="457200" algn="just">
                        <a:lnSpc>
                          <a:spcPct val="150000"/>
                        </a:lnSpc>
                        <a:spcAft>
                          <a:spcPts val="0"/>
                        </a:spcAft>
                      </a:pPr>
                      <a:r>
                        <a:rPr lang="en-ID" sz="1600" dirty="0">
                          <a:effectLst/>
                        </a:rPr>
                        <a:t>(</a:t>
                      </a:r>
                      <a:r>
                        <a:rPr lang="en-ID" sz="1600" dirty="0" err="1">
                          <a:effectLst/>
                        </a:rPr>
                        <a:t>Penyelenggara</a:t>
                      </a:r>
                      <a:r>
                        <a:rPr lang="en-ID"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2290" marR="62290" marT="0" marB="0"/>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40999233"/>
              </p:ext>
            </p:extLst>
          </p:nvPr>
        </p:nvGraphicFramePr>
        <p:xfrm>
          <a:off x="6450105" y="3896061"/>
          <a:ext cx="4554071" cy="1097280"/>
        </p:xfrm>
        <a:graphic>
          <a:graphicData uri="http://schemas.openxmlformats.org/drawingml/2006/table">
            <a:tbl>
              <a:tblPr firstRow="1" firstCol="1" bandRow="1">
                <a:tableStyleId>{3C2FFA5D-87B4-456A-9821-1D502468CF0F}</a:tableStyleId>
              </a:tblPr>
              <a:tblGrid>
                <a:gridCol w="2308412">
                  <a:extLst>
                    <a:ext uri="{9D8B030D-6E8A-4147-A177-3AD203B41FA5}">
                      <a16:colId xmlns:a16="http://schemas.microsoft.com/office/drawing/2014/main" val="20000"/>
                    </a:ext>
                  </a:extLst>
                </a:gridCol>
                <a:gridCol w="2245659">
                  <a:extLst>
                    <a:ext uri="{9D8B030D-6E8A-4147-A177-3AD203B41FA5}">
                      <a16:colId xmlns:a16="http://schemas.microsoft.com/office/drawing/2014/main" val="20001"/>
                    </a:ext>
                  </a:extLst>
                </a:gridCol>
              </a:tblGrid>
              <a:tr h="0">
                <a:tc>
                  <a:txBody>
                    <a:bodyPr/>
                    <a:lstStyle/>
                    <a:p>
                      <a:pPr marL="457200" algn="just">
                        <a:lnSpc>
                          <a:spcPct val="150000"/>
                        </a:lnSpc>
                        <a:spcAft>
                          <a:spcPts val="0"/>
                        </a:spcAft>
                      </a:pPr>
                      <a:r>
                        <a:rPr lang="en-ID" sz="1600" dirty="0" err="1">
                          <a:effectLst/>
                        </a:rPr>
                        <a:t>Fitur</a:t>
                      </a:r>
                      <a:r>
                        <a:rPr lang="en-ID" sz="1600" dirty="0">
                          <a:effectLst/>
                        </a:rPr>
                        <a:t> Backlog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dirty="0">
                          <a:effectLst/>
                        </a:rPr>
                        <a:t>Task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rowSpan="2">
                  <a:txBody>
                    <a:bodyPr/>
                    <a:lstStyle/>
                    <a:p>
                      <a:pPr marL="457200" algn="just">
                        <a:lnSpc>
                          <a:spcPct val="150000"/>
                        </a:lnSpc>
                        <a:spcAft>
                          <a:spcPts val="0"/>
                        </a:spcAft>
                      </a:pPr>
                      <a:r>
                        <a:rPr lang="en-ID" sz="1600" dirty="0" err="1">
                          <a:effectLst/>
                        </a:rPr>
                        <a:t>Pendaftaran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a:effectLst/>
                        </a:rPr>
                        <a:t>Masuk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vMerge="1">
                  <a:txBody>
                    <a:bodyPr/>
                    <a:lstStyle/>
                    <a:p>
                      <a:endParaRPr lang="en-US"/>
                    </a:p>
                  </a:txBody>
                  <a:tcPr/>
                </a:tc>
                <a:tc>
                  <a:txBody>
                    <a:bodyPr/>
                    <a:lstStyle/>
                    <a:p>
                      <a:pPr marL="457200" algn="just">
                        <a:lnSpc>
                          <a:spcPct val="150000"/>
                        </a:lnSpc>
                        <a:spcAft>
                          <a:spcPts val="0"/>
                        </a:spcAft>
                      </a:pPr>
                      <a:r>
                        <a:rPr lang="en-ID" sz="1600" dirty="0" err="1">
                          <a:effectLst/>
                        </a:rPr>
                        <a:t>Daftar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923782479"/>
              </p:ext>
            </p:extLst>
          </p:nvPr>
        </p:nvGraphicFramePr>
        <p:xfrm>
          <a:off x="6449770" y="5200426"/>
          <a:ext cx="4563371" cy="1097280"/>
        </p:xfrm>
        <a:graphic>
          <a:graphicData uri="http://schemas.openxmlformats.org/drawingml/2006/table">
            <a:tbl>
              <a:tblPr firstRow="1" firstCol="1" bandRow="1">
                <a:tableStyleId>{3C2FFA5D-87B4-456A-9821-1D502468CF0F}</a:tableStyleId>
              </a:tblPr>
              <a:tblGrid>
                <a:gridCol w="2317712">
                  <a:extLst>
                    <a:ext uri="{9D8B030D-6E8A-4147-A177-3AD203B41FA5}">
                      <a16:colId xmlns:a16="http://schemas.microsoft.com/office/drawing/2014/main" val="20000"/>
                    </a:ext>
                  </a:extLst>
                </a:gridCol>
                <a:gridCol w="2245659">
                  <a:extLst>
                    <a:ext uri="{9D8B030D-6E8A-4147-A177-3AD203B41FA5}">
                      <a16:colId xmlns:a16="http://schemas.microsoft.com/office/drawing/2014/main" val="20001"/>
                    </a:ext>
                  </a:extLst>
                </a:gridCol>
              </a:tblGrid>
              <a:tr h="0">
                <a:tc>
                  <a:txBody>
                    <a:bodyPr/>
                    <a:lstStyle/>
                    <a:p>
                      <a:pPr marL="457200" algn="just">
                        <a:lnSpc>
                          <a:spcPct val="150000"/>
                        </a:lnSpc>
                        <a:spcAft>
                          <a:spcPts val="0"/>
                        </a:spcAft>
                      </a:pPr>
                      <a:r>
                        <a:rPr lang="en-ID" sz="1600" dirty="0" err="1">
                          <a:effectLst/>
                        </a:rPr>
                        <a:t>Fitur</a:t>
                      </a:r>
                      <a:r>
                        <a:rPr lang="en-ID" sz="1600" dirty="0">
                          <a:effectLst/>
                        </a:rPr>
                        <a:t> Backlog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a:effectLst/>
                        </a:rPr>
                        <a:t>Task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rowSpan="2">
                  <a:txBody>
                    <a:bodyPr/>
                    <a:lstStyle/>
                    <a:p>
                      <a:pPr marL="457200" algn="just">
                        <a:lnSpc>
                          <a:spcPct val="150000"/>
                        </a:lnSpc>
                        <a:spcAft>
                          <a:spcPts val="0"/>
                        </a:spcAft>
                      </a:pPr>
                      <a:r>
                        <a:rPr lang="en-ID" sz="1600">
                          <a:effectLst/>
                        </a:rPr>
                        <a:t>Lain-lain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D" sz="1600">
                          <a:effectLst/>
                        </a:rPr>
                        <a:t>Hubungi Kami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vMerge="1">
                  <a:txBody>
                    <a:bodyPr/>
                    <a:lstStyle/>
                    <a:p>
                      <a:endParaRPr lang="en-US"/>
                    </a:p>
                  </a:txBody>
                  <a:tcPr/>
                </a:tc>
                <a:tc>
                  <a:txBody>
                    <a:bodyPr/>
                    <a:lstStyle/>
                    <a:p>
                      <a:pPr marL="457200" algn="just">
                        <a:lnSpc>
                          <a:spcPct val="150000"/>
                        </a:lnSpc>
                        <a:spcAft>
                          <a:spcPts val="0"/>
                        </a:spcAft>
                      </a:pPr>
                      <a:r>
                        <a:rPr lang="en-ID" sz="1600" dirty="0">
                          <a:effectLst/>
                        </a:rPr>
                        <a:t>Demo Assessment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
        <p:nvSpPr>
          <p:cNvPr id="11" name="Right Arrow 10">
            <a:hlinkClick r:id="rId2"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30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Model Scrum</a:t>
            </a:r>
            <a:endParaRPr lang="en-US" dirty="0"/>
          </a:p>
        </p:txBody>
      </p:sp>
      <p:sp>
        <p:nvSpPr>
          <p:cNvPr id="3" name="Text Placeholder 2"/>
          <p:cNvSpPr>
            <a:spLocks noGrp="1"/>
          </p:cNvSpPr>
          <p:nvPr>
            <p:ph type="body" idx="1"/>
          </p:nvPr>
        </p:nvSpPr>
        <p:spPr/>
        <p:txBody>
          <a:bodyPr/>
          <a:lstStyle/>
          <a:p>
            <a:r>
              <a:rPr lang="en-ID" dirty="0"/>
              <a:t>3. Scrum Meeting</a:t>
            </a:r>
            <a:endParaRPr lang="en-US" dirty="0"/>
          </a:p>
        </p:txBody>
      </p:sp>
      <p:sp>
        <p:nvSpPr>
          <p:cNvPr id="4" name="Content Placeholder 3"/>
          <p:cNvSpPr>
            <a:spLocks noGrp="1"/>
          </p:cNvSpPr>
          <p:nvPr>
            <p:ph sz="half" idx="2"/>
          </p:nvPr>
        </p:nvSpPr>
        <p:spPr/>
        <p:txBody>
          <a:bodyPr>
            <a:normAutofit/>
          </a:bodyPr>
          <a:lstStyle/>
          <a:p>
            <a:pPr marL="0" indent="0">
              <a:buNone/>
            </a:pPr>
            <a:r>
              <a:rPr lang="en-ID" sz="2200" dirty="0"/>
              <a:t>Scrum meetings </a:t>
            </a:r>
            <a:r>
              <a:rPr lang="en-ID" sz="2200" dirty="0" err="1"/>
              <a:t>atau</a:t>
            </a:r>
            <a:r>
              <a:rPr lang="en-ID" sz="2200" dirty="0"/>
              <a:t> </a:t>
            </a:r>
            <a:r>
              <a:rPr lang="en-ID" sz="2200" dirty="0" err="1"/>
              <a:t>pertemuan</a:t>
            </a:r>
            <a:r>
              <a:rPr lang="en-ID" sz="2200" dirty="0"/>
              <a:t> </a:t>
            </a:r>
            <a:r>
              <a:rPr lang="en-ID" sz="2200" dirty="0" err="1"/>
              <a:t>rutin</a:t>
            </a:r>
            <a:r>
              <a:rPr lang="en-ID" sz="2200" dirty="0"/>
              <a:t> yang </a:t>
            </a:r>
            <a:r>
              <a:rPr lang="en-ID" sz="2200" dirty="0" err="1"/>
              <a:t>dilakukan</a:t>
            </a:r>
            <a:r>
              <a:rPr lang="en-ID" sz="2200" dirty="0"/>
              <a:t> </a:t>
            </a:r>
            <a:r>
              <a:rPr lang="en-ID" sz="2200" dirty="0" err="1"/>
              <a:t>perminggu</a:t>
            </a:r>
            <a:r>
              <a:rPr lang="en-ID" sz="2200" dirty="0"/>
              <a:t> </a:t>
            </a:r>
            <a:r>
              <a:rPr lang="en-ID" sz="2200" dirty="0" err="1"/>
              <a:t>untuk</a:t>
            </a:r>
            <a:r>
              <a:rPr lang="en-ID" sz="2200" dirty="0"/>
              <a:t> </a:t>
            </a:r>
            <a:r>
              <a:rPr lang="en-ID" sz="2200" dirty="0" err="1"/>
              <a:t>evaluasi</a:t>
            </a:r>
            <a:r>
              <a:rPr lang="en-ID" sz="2200" dirty="0"/>
              <a:t> </a:t>
            </a:r>
            <a:r>
              <a:rPr lang="en-ID" sz="2200" dirty="0" err="1"/>
              <a:t>apa</a:t>
            </a:r>
            <a:r>
              <a:rPr lang="en-ID" sz="2200" dirty="0"/>
              <a:t> yang </a:t>
            </a:r>
            <a:r>
              <a:rPr lang="en-ID" sz="2200" dirty="0" err="1"/>
              <a:t>dikerjakan</a:t>
            </a:r>
            <a:r>
              <a:rPr lang="en-ID" sz="2200" dirty="0"/>
              <a:t>, </a:t>
            </a:r>
            <a:r>
              <a:rPr lang="en-ID" sz="2200" dirty="0" err="1"/>
              <a:t>hambatan</a:t>
            </a:r>
            <a:r>
              <a:rPr lang="en-ID" sz="2200" dirty="0"/>
              <a:t> yang </a:t>
            </a:r>
            <a:r>
              <a:rPr lang="en-ID" sz="2200" dirty="0" err="1"/>
              <a:t>ada</a:t>
            </a:r>
            <a:r>
              <a:rPr lang="en-ID" sz="2200" dirty="0"/>
              <a:t>, </a:t>
            </a:r>
            <a:r>
              <a:rPr lang="en-ID" sz="2200" dirty="0" err="1"/>
              <a:t>dan</a:t>
            </a:r>
            <a:r>
              <a:rPr lang="en-ID" sz="2200" dirty="0"/>
              <a:t> target </a:t>
            </a:r>
            <a:r>
              <a:rPr lang="en-ID" sz="2200" dirty="0" err="1"/>
              <a:t>penyelesaian</a:t>
            </a:r>
            <a:r>
              <a:rPr lang="en-ID" sz="2200" dirty="0"/>
              <a:t> </a:t>
            </a:r>
            <a:r>
              <a:rPr lang="en-ID" sz="2200" dirty="0" err="1"/>
              <a:t>untuk</a:t>
            </a:r>
            <a:r>
              <a:rPr lang="en-ID" sz="2200" dirty="0"/>
              <a:t> </a:t>
            </a:r>
            <a:r>
              <a:rPr lang="en-ID" sz="2200" dirty="0" err="1"/>
              <a:t>bahan</a:t>
            </a:r>
            <a:r>
              <a:rPr lang="en-ID" sz="2200" dirty="0"/>
              <a:t> meeting </a:t>
            </a:r>
            <a:r>
              <a:rPr lang="en-ID" sz="2200" dirty="0" err="1"/>
              <a:t>selanjutnya</a:t>
            </a:r>
            <a:r>
              <a:rPr lang="en-ID" sz="2200" dirty="0"/>
              <a:t>.</a:t>
            </a:r>
            <a:endParaRPr lang="en-US" sz="2200" dirty="0"/>
          </a:p>
        </p:txBody>
      </p:sp>
      <p:sp>
        <p:nvSpPr>
          <p:cNvPr id="5" name="Text Placeholder 4"/>
          <p:cNvSpPr>
            <a:spLocks noGrp="1"/>
          </p:cNvSpPr>
          <p:nvPr>
            <p:ph type="body" sz="quarter" idx="3"/>
          </p:nvPr>
        </p:nvSpPr>
        <p:spPr/>
        <p:txBody>
          <a:bodyPr/>
          <a:lstStyle/>
          <a:p>
            <a:r>
              <a:rPr lang="en-ID" dirty="0"/>
              <a:t>4. Demo</a:t>
            </a:r>
            <a:endParaRPr lang="en-US" dirty="0"/>
          </a:p>
        </p:txBody>
      </p:sp>
      <p:sp>
        <p:nvSpPr>
          <p:cNvPr id="6" name="Content Placeholder 5"/>
          <p:cNvSpPr>
            <a:spLocks noGrp="1"/>
          </p:cNvSpPr>
          <p:nvPr>
            <p:ph sz="quarter" idx="4"/>
          </p:nvPr>
        </p:nvSpPr>
        <p:spPr/>
        <p:txBody>
          <a:bodyPr>
            <a:normAutofit/>
          </a:bodyPr>
          <a:lstStyle/>
          <a:p>
            <a:pPr marL="0" indent="0">
              <a:buNone/>
            </a:pPr>
            <a:r>
              <a:rPr lang="en-ID" sz="2200" dirty="0"/>
              <a:t>D</a:t>
            </a:r>
            <a:r>
              <a:rPr lang="id-ID" sz="2200" dirty="0"/>
              <a:t>emo yang dilakukan untuk memberikan</a:t>
            </a:r>
            <a:r>
              <a:rPr lang="en-ID" sz="2200" dirty="0"/>
              <a:t> </a:t>
            </a:r>
            <a:r>
              <a:rPr lang="id-ID" sz="2200" dirty="0"/>
              <a:t>peningkatan perangkat lunak kepada klien yang telah diimplementasikan dapat ditunjukan dan dievaluasi oleh klien</a:t>
            </a:r>
            <a:r>
              <a:rPr lang="en-ID" sz="2200" dirty="0"/>
              <a:t>.</a:t>
            </a:r>
            <a:endParaRPr lang="en-US" sz="2200" dirty="0"/>
          </a:p>
        </p:txBody>
      </p:sp>
      <p:sp>
        <p:nvSpPr>
          <p:cNvPr id="7" name="Right Arrow 6">
            <a:hlinkClick r:id="rId2"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02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220"/>
            <a:ext cx="12192000" cy="759460"/>
          </a:xfrm>
        </p:spPr>
        <p:txBody>
          <a:bodyPr/>
          <a:lstStyle/>
          <a:p>
            <a:r>
              <a:rPr lang="en-ID" dirty="0" err="1"/>
              <a:t>Halaman</a:t>
            </a:r>
            <a:r>
              <a:rPr lang="en-ID" dirty="0"/>
              <a:t> </a:t>
            </a:r>
            <a:r>
              <a:rPr lang="en-ID" dirty="0" err="1"/>
              <a:t>Masuk</a:t>
            </a:r>
            <a:endParaRPr lang="en-US" dirty="0"/>
          </a:p>
        </p:txBody>
      </p:sp>
      <p:pic>
        <p:nvPicPr>
          <p:cNvPr id="7" name="Content Placeholder 6"/>
          <p:cNvPicPr>
            <a:picLocks noGrp="1"/>
          </p:cNvPicPr>
          <p:nvPr>
            <p:ph idx="1"/>
          </p:nvPr>
        </p:nvPicPr>
        <p:blipFill rotWithShape="1">
          <a:blip r:embed="rId2" cstate="print">
            <a:extLst>
              <a:ext uri="{28A0092B-C50C-407E-A947-70E740481C1C}">
                <a14:useLocalDpi xmlns:a14="http://schemas.microsoft.com/office/drawing/2010/main" val="0"/>
              </a:ext>
            </a:extLst>
          </a:blip>
          <a:srcRect t="8068" b="5198"/>
          <a:stretch/>
        </p:blipFill>
        <p:spPr bwMode="auto">
          <a:xfrm>
            <a:off x="804000" y="1131030"/>
            <a:ext cx="10584000" cy="5292000"/>
          </a:xfrm>
          <a:prstGeom prst="rect">
            <a:avLst/>
          </a:prstGeom>
          <a:ln>
            <a:noFill/>
          </a:ln>
          <a:extLst>
            <a:ext uri="{53640926-AAD7-44D8-BBD7-CCE9431645EC}">
              <a14:shadowObscured xmlns:a14="http://schemas.microsoft.com/office/drawing/2010/main"/>
            </a:ext>
          </a:extLst>
        </p:spPr>
      </p:pic>
      <p:sp>
        <p:nvSpPr>
          <p:cNvPr id="4" name="Right Arrow 3">
            <a:hlinkClick r:id="rId3"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19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220"/>
            <a:ext cx="12192000" cy="759460"/>
          </a:xfrm>
        </p:spPr>
        <p:txBody>
          <a:bodyPr/>
          <a:lstStyle/>
          <a:p>
            <a:r>
              <a:rPr lang="en-ID" dirty="0" err="1"/>
              <a:t>Halaman</a:t>
            </a:r>
            <a:r>
              <a:rPr lang="en-ID" dirty="0"/>
              <a:t> </a:t>
            </a:r>
            <a:r>
              <a:rPr lang="en-ID" dirty="0" err="1"/>
              <a:t>Daftar</a:t>
            </a:r>
            <a:endParaRPr lang="en-US" dirty="0"/>
          </a:p>
        </p:txBody>
      </p:sp>
      <p:sp>
        <p:nvSpPr>
          <p:cNvPr id="2" name="Content Placeholder 1"/>
          <p:cNvSpPr>
            <a:spLocks noGrp="1"/>
          </p:cNvSpPr>
          <p:nvPr>
            <p:ph idx="1"/>
          </p:nvPr>
        </p:nvSpPr>
        <p:spPr/>
        <p:txBody>
          <a:bodyPr/>
          <a:lstStyle/>
          <a:p>
            <a:endParaRPr lang="en-US"/>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8405" b="5535"/>
          <a:stretch/>
        </p:blipFill>
        <p:spPr bwMode="auto">
          <a:xfrm>
            <a:off x="804000" y="1120589"/>
            <a:ext cx="10584000" cy="5292000"/>
          </a:xfrm>
          <a:prstGeom prst="rect">
            <a:avLst/>
          </a:prstGeom>
          <a:ln>
            <a:noFill/>
          </a:ln>
          <a:extLst>
            <a:ext uri="{53640926-AAD7-44D8-BBD7-CCE9431645EC}">
              <a14:shadowObscured xmlns:a14="http://schemas.microsoft.com/office/drawing/2010/main"/>
            </a:ext>
          </a:extLst>
        </p:spPr>
      </p:pic>
      <p:sp>
        <p:nvSpPr>
          <p:cNvPr id="6" name="Right Arrow 5">
            <a:hlinkClick r:id="rId3"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07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220"/>
            <a:ext cx="12192000" cy="759460"/>
          </a:xfrm>
        </p:spPr>
        <p:txBody>
          <a:bodyPr/>
          <a:lstStyle/>
          <a:p>
            <a:r>
              <a:rPr lang="en-ID" dirty="0" err="1"/>
              <a:t>Halaman</a:t>
            </a:r>
            <a:r>
              <a:rPr lang="en-ID" dirty="0"/>
              <a:t> </a:t>
            </a:r>
            <a:r>
              <a:rPr lang="en-ID" dirty="0" err="1"/>
              <a:t>Berita</a:t>
            </a:r>
            <a:endParaRPr lang="en-US" dirty="0"/>
          </a:p>
        </p:txBody>
      </p:sp>
      <p:sp>
        <p:nvSpPr>
          <p:cNvPr id="2" name="Content Placeholder 1"/>
          <p:cNvSpPr>
            <a:spLocks noGrp="1"/>
          </p:cNvSpPr>
          <p:nvPr>
            <p:ph idx="1"/>
          </p:nvPr>
        </p:nvSpPr>
        <p:spPr/>
        <p:txBody>
          <a:bodyPr/>
          <a:lstStyle/>
          <a:p>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t="8404" b="5201"/>
          <a:stretch/>
        </p:blipFill>
        <p:spPr bwMode="auto">
          <a:xfrm>
            <a:off x="804000" y="1129272"/>
            <a:ext cx="10584000" cy="5292000"/>
          </a:xfrm>
          <a:prstGeom prst="rect">
            <a:avLst/>
          </a:prstGeom>
          <a:ln>
            <a:noFill/>
          </a:ln>
          <a:extLst>
            <a:ext uri="{53640926-AAD7-44D8-BBD7-CCE9431645EC}">
              <a14:shadowObscured xmlns:a14="http://schemas.microsoft.com/office/drawing/2010/main"/>
            </a:ext>
          </a:extLst>
        </p:spPr>
      </p:pic>
      <p:sp>
        <p:nvSpPr>
          <p:cNvPr id="5" name="Right Arrow 4">
            <a:hlinkClick r:id="rId3"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83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220"/>
            <a:ext cx="12192000" cy="759460"/>
          </a:xfrm>
        </p:spPr>
        <p:txBody>
          <a:bodyPr/>
          <a:lstStyle/>
          <a:p>
            <a:r>
              <a:rPr lang="en-ID" dirty="0" err="1"/>
              <a:t>Halaman</a:t>
            </a:r>
            <a:r>
              <a:rPr lang="en-ID" dirty="0"/>
              <a:t> Detail </a:t>
            </a:r>
            <a:r>
              <a:rPr lang="en-ID" dirty="0" err="1"/>
              <a:t>Berita</a:t>
            </a:r>
            <a:endParaRPr lang="en-US" dirty="0"/>
          </a:p>
        </p:txBody>
      </p:sp>
      <p:pic>
        <p:nvPicPr>
          <p:cNvPr id="5" name="Content Placeholder 4"/>
          <p:cNvPicPr>
            <a:picLocks noGrp="1"/>
          </p:cNvPicPr>
          <p:nvPr>
            <p:ph idx="1"/>
          </p:nvPr>
        </p:nvPicPr>
        <p:blipFill rotWithShape="1">
          <a:blip r:embed="rId2" cstate="print">
            <a:extLst>
              <a:ext uri="{28A0092B-C50C-407E-A947-70E740481C1C}">
                <a14:useLocalDpi xmlns:a14="http://schemas.microsoft.com/office/drawing/2010/main" val="0"/>
              </a:ext>
            </a:extLst>
          </a:blip>
          <a:srcRect t="8404" b="5199"/>
          <a:stretch/>
        </p:blipFill>
        <p:spPr bwMode="auto">
          <a:xfrm>
            <a:off x="804000" y="1130150"/>
            <a:ext cx="10584000" cy="5292000"/>
          </a:xfrm>
          <a:prstGeom prst="rect">
            <a:avLst/>
          </a:prstGeom>
          <a:ln>
            <a:noFill/>
          </a:ln>
          <a:extLst>
            <a:ext uri="{53640926-AAD7-44D8-BBD7-CCE9431645EC}">
              <a14:shadowObscured xmlns:a14="http://schemas.microsoft.com/office/drawing/2010/main"/>
            </a:ext>
          </a:extLst>
        </p:spPr>
      </p:pic>
      <p:sp>
        <p:nvSpPr>
          <p:cNvPr id="4" name="Right Arrow 3">
            <a:hlinkClick r:id="rId3"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127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8850"/>
            <a:ext cx="6217920" cy="947447"/>
          </a:xfrm>
        </p:spPr>
        <p:txBody>
          <a:bodyPr/>
          <a:lstStyle/>
          <a:p>
            <a:r>
              <a:rPr lang="en-ID" dirty="0" err="1">
                <a:solidFill>
                  <a:schemeClr val="accent6">
                    <a:lumMod val="50000"/>
                  </a:schemeClr>
                </a:solidFill>
              </a:rPr>
              <a:t>Rumusan</a:t>
            </a:r>
            <a:r>
              <a:rPr lang="en-ID" dirty="0">
                <a:solidFill>
                  <a:schemeClr val="accent6">
                    <a:lumMod val="50000"/>
                  </a:schemeClr>
                </a:solidFill>
              </a:rPr>
              <a:t> </a:t>
            </a:r>
            <a:r>
              <a:rPr lang="en-ID" dirty="0" err="1">
                <a:solidFill>
                  <a:schemeClr val="accent6">
                    <a:lumMod val="50000"/>
                  </a:schemeClr>
                </a:solidFill>
              </a:rPr>
              <a:t>Masalah</a:t>
            </a:r>
            <a:endParaRPr lang="en-US" dirty="0">
              <a:solidFill>
                <a:schemeClr val="accent6">
                  <a:lumMod val="50000"/>
                </a:schemeClr>
              </a:solidFill>
            </a:endParaRPr>
          </a:p>
        </p:txBody>
      </p:sp>
      <p:sp>
        <p:nvSpPr>
          <p:cNvPr id="6" name="Text Placeholder 2"/>
          <p:cNvSpPr>
            <a:spLocks noGrp="1"/>
          </p:cNvSpPr>
          <p:nvPr>
            <p:ph type="body" idx="1"/>
          </p:nvPr>
        </p:nvSpPr>
        <p:spPr>
          <a:xfrm>
            <a:off x="0" y="2057401"/>
            <a:ext cx="9304421" cy="3894220"/>
          </a:xfrm>
        </p:spPr>
        <p:txBody>
          <a:bodyPr>
            <a:normAutofit/>
          </a:bodyPr>
          <a:lstStyle/>
          <a:p>
            <a:pPr marL="457200" indent="-457200" algn="just">
              <a:buFont typeface="+mj-lt"/>
              <a:buAutoNum type="arabicPeriod"/>
            </a:pPr>
            <a:r>
              <a:rPr lang="en-GB" dirty="0" err="1"/>
              <a:t>Bagaimana</a:t>
            </a:r>
            <a:r>
              <a:rPr lang="en-GB" dirty="0"/>
              <a:t> </a:t>
            </a:r>
            <a:r>
              <a:rPr lang="en-GB" dirty="0" err="1"/>
              <a:t>cara</a:t>
            </a:r>
            <a:r>
              <a:rPr lang="en-GB" dirty="0"/>
              <a:t> </a:t>
            </a:r>
            <a:r>
              <a:rPr lang="en-GB" dirty="0" err="1"/>
              <a:t>mengimplementasikan</a:t>
            </a:r>
            <a:r>
              <a:rPr lang="en-GB" dirty="0"/>
              <a:t> </a:t>
            </a:r>
            <a:r>
              <a:rPr lang="en-GB" dirty="0" err="1"/>
              <a:t>steganografi</a:t>
            </a:r>
            <a:r>
              <a:rPr lang="en-GB" dirty="0"/>
              <a:t> </a:t>
            </a:r>
            <a:r>
              <a:rPr lang="en-GB" dirty="0" err="1"/>
              <a:t>dengan</a:t>
            </a:r>
            <a:r>
              <a:rPr lang="en-GB" dirty="0"/>
              <a:t> </a:t>
            </a:r>
            <a:r>
              <a:rPr lang="en-GB" dirty="0" err="1"/>
              <a:t>metode</a:t>
            </a:r>
            <a:r>
              <a:rPr lang="en-GB" dirty="0"/>
              <a:t> Least Significant</a:t>
            </a:r>
            <a:r>
              <a:rPr lang="id-ID" dirty="0"/>
              <a:t> </a:t>
            </a:r>
            <a:r>
              <a:rPr lang="en-GB" dirty="0"/>
              <a:t>Bit </a:t>
            </a:r>
            <a:r>
              <a:rPr lang="en-GB" dirty="0" err="1"/>
              <a:t>ke</a:t>
            </a:r>
            <a:r>
              <a:rPr lang="en-GB" dirty="0"/>
              <a:t> </a:t>
            </a:r>
            <a:r>
              <a:rPr lang="en-GB" dirty="0" err="1"/>
              <a:t>dalam</a:t>
            </a:r>
            <a:r>
              <a:rPr lang="en-GB" dirty="0"/>
              <a:t> </a:t>
            </a:r>
            <a:r>
              <a:rPr lang="en-GB" dirty="0" err="1"/>
              <a:t>citra</a:t>
            </a:r>
            <a:r>
              <a:rPr lang="en-GB" dirty="0"/>
              <a:t> digital?</a:t>
            </a:r>
          </a:p>
          <a:p>
            <a:pPr marL="457200" indent="-457200" algn="just">
              <a:buFont typeface="+mj-lt"/>
              <a:buAutoNum type="arabicPeriod"/>
            </a:pPr>
            <a:endParaRPr lang="id-ID" dirty="0"/>
          </a:p>
          <a:p>
            <a:pPr marL="457200" indent="-457200" algn="just">
              <a:buFont typeface="+mj-lt"/>
              <a:buAutoNum type="arabicPeriod"/>
            </a:pPr>
            <a:r>
              <a:rPr lang="en-GB" dirty="0" err="1"/>
              <a:t>Bagaimana</a:t>
            </a:r>
            <a:r>
              <a:rPr lang="en-GB" dirty="0"/>
              <a:t> </a:t>
            </a:r>
            <a:r>
              <a:rPr lang="en-GB" dirty="0" err="1"/>
              <a:t>perubahan</a:t>
            </a:r>
            <a:r>
              <a:rPr lang="en-GB" dirty="0"/>
              <a:t> </a:t>
            </a:r>
            <a:r>
              <a:rPr lang="en-GB" dirty="0" err="1"/>
              <a:t>dalam</a:t>
            </a:r>
            <a:r>
              <a:rPr lang="en-GB" dirty="0"/>
              <a:t> file </a:t>
            </a:r>
            <a:r>
              <a:rPr lang="en-GB" dirty="0" err="1"/>
              <a:t>citra</a:t>
            </a:r>
            <a:r>
              <a:rPr lang="en-GB" dirty="0"/>
              <a:t> </a:t>
            </a:r>
            <a:r>
              <a:rPr lang="en-GB" dirty="0" err="1"/>
              <a:t>hasil</a:t>
            </a:r>
            <a:r>
              <a:rPr lang="en-GB" dirty="0"/>
              <a:t> </a:t>
            </a:r>
            <a:r>
              <a:rPr lang="en-GB" dirty="0" err="1"/>
              <a:t>keluaran</a:t>
            </a:r>
            <a:r>
              <a:rPr lang="en-GB" dirty="0"/>
              <a:t> </a:t>
            </a:r>
            <a:r>
              <a:rPr lang="en-GB" dirty="0" err="1"/>
              <a:t>sebelum</a:t>
            </a:r>
            <a:r>
              <a:rPr lang="en-GB" dirty="0"/>
              <a:t> dan </a:t>
            </a:r>
            <a:r>
              <a:rPr lang="en-GB" dirty="0" err="1"/>
              <a:t>sesudah</a:t>
            </a:r>
            <a:r>
              <a:rPr lang="en-GB" dirty="0"/>
              <a:t> </a:t>
            </a:r>
            <a:r>
              <a:rPr lang="en-GB" dirty="0" err="1"/>
              <a:t>disisipkan</a:t>
            </a:r>
            <a:r>
              <a:rPr lang="id-ID" dirty="0"/>
              <a:t> </a:t>
            </a:r>
            <a:r>
              <a:rPr lang="en-GB" dirty="0" err="1"/>
              <a:t>pesan</a:t>
            </a:r>
            <a:r>
              <a:rPr lang="en-GB" dirty="0"/>
              <a:t> </a:t>
            </a:r>
            <a:r>
              <a:rPr lang="en-GB" dirty="0" err="1"/>
              <a:t>teks</a:t>
            </a:r>
            <a:r>
              <a:rPr lang="en-GB" dirty="0"/>
              <a:t>?</a:t>
            </a:r>
            <a:endParaRPr lang="en-US" dirty="0"/>
          </a:p>
        </p:txBody>
      </p:sp>
      <p:sp>
        <p:nvSpPr>
          <p:cNvPr id="4" name="Right Arrow 3">
            <a:hlinkClick r:id="rId2" action="ppaction://hlinksldjump"/>
          </p:cNvPr>
          <p:cNvSpPr/>
          <p:nvPr/>
        </p:nvSpPr>
        <p:spPr>
          <a:xfrm flipH="1">
            <a:off x="121023" y="6212541"/>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5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220"/>
            <a:ext cx="12192000" cy="759460"/>
          </a:xfrm>
        </p:spPr>
        <p:txBody>
          <a:bodyPr/>
          <a:lstStyle/>
          <a:p>
            <a:r>
              <a:rPr lang="en-ID" dirty="0" err="1"/>
              <a:t>Halaman</a:t>
            </a:r>
            <a:r>
              <a:rPr lang="en-ID" dirty="0"/>
              <a:t> </a:t>
            </a:r>
            <a:r>
              <a:rPr lang="en-ID" dirty="0" err="1"/>
              <a:t>Komentar</a:t>
            </a:r>
            <a:endParaRPr lang="en-US" dirty="0"/>
          </a:p>
        </p:txBody>
      </p:sp>
      <p:sp>
        <p:nvSpPr>
          <p:cNvPr id="2" name="Content Placeholder 1"/>
          <p:cNvSpPr>
            <a:spLocks noGrp="1"/>
          </p:cNvSpPr>
          <p:nvPr>
            <p:ph idx="1"/>
          </p:nvPr>
        </p:nvSpPr>
        <p:spPr/>
        <p:txBody>
          <a:bodyPr/>
          <a:lstStyle/>
          <a:p>
            <a:endParaRPr lang="en-US"/>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t="8404" b="5199"/>
          <a:stretch/>
        </p:blipFill>
        <p:spPr bwMode="auto">
          <a:xfrm>
            <a:off x="804000" y="1129273"/>
            <a:ext cx="10584000" cy="5292000"/>
          </a:xfrm>
          <a:prstGeom prst="rect">
            <a:avLst/>
          </a:prstGeom>
          <a:ln>
            <a:noFill/>
          </a:ln>
          <a:extLst>
            <a:ext uri="{53640926-AAD7-44D8-BBD7-CCE9431645EC}">
              <a14:shadowObscured xmlns:a14="http://schemas.microsoft.com/office/drawing/2010/main"/>
            </a:ext>
          </a:extLst>
        </p:spPr>
      </p:pic>
      <p:sp>
        <p:nvSpPr>
          <p:cNvPr id="6" name="Right Arrow 5">
            <a:hlinkClick r:id="rId3"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5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220"/>
            <a:ext cx="12192000" cy="759460"/>
          </a:xfrm>
        </p:spPr>
        <p:txBody>
          <a:bodyPr/>
          <a:lstStyle/>
          <a:p>
            <a:r>
              <a:rPr lang="en-ID" dirty="0" err="1"/>
              <a:t>Halaman</a:t>
            </a:r>
            <a:r>
              <a:rPr lang="en-ID" dirty="0"/>
              <a:t> </a:t>
            </a:r>
            <a:r>
              <a:rPr lang="en-ID" dirty="0" err="1"/>
              <a:t>Hubungi</a:t>
            </a:r>
            <a:r>
              <a:rPr lang="en-ID" dirty="0"/>
              <a:t> Kami</a:t>
            </a:r>
            <a:endParaRPr lang="en-US" dirty="0"/>
          </a:p>
        </p:txBody>
      </p:sp>
      <p:sp>
        <p:nvSpPr>
          <p:cNvPr id="2" name="Content Placeholder 1"/>
          <p:cNvSpPr>
            <a:spLocks noGrp="1"/>
          </p:cNvSpPr>
          <p:nvPr>
            <p:ph idx="1"/>
          </p:nvPr>
        </p:nvSpPr>
        <p:spPr/>
        <p:txBody>
          <a:bodyPr/>
          <a:lstStyle/>
          <a:p>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t="8404" b="6208"/>
          <a:stretch/>
        </p:blipFill>
        <p:spPr bwMode="auto">
          <a:xfrm>
            <a:off x="804000" y="1130113"/>
            <a:ext cx="10584000" cy="5292000"/>
          </a:xfrm>
          <a:prstGeom prst="rect">
            <a:avLst/>
          </a:prstGeom>
          <a:ln>
            <a:noFill/>
          </a:ln>
          <a:extLst>
            <a:ext uri="{53640926-AAD7-44D8-BBD7-CCE9431645EC}">
              <a14:shadowObscured xmlns:a14="http://schemas.microsoft.com/office/drawing/2010/main"/>
            </a:ext>
          </a:extLst>
        </p:spPr>
      </p:pic>
      <p:sp>
        <p:nvSpPr>
          <p:cNvPr id="5" name="Right Arrow 4">
            <a:hlinkClick r:id="rId3"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30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220"/>
            <a:ext cx="12192000" cy="759460"/>
          </a:xfrm>
        </p:spPr>
        <p:txBody>
          <a:bodyPr/>
          <a:lstStyle/>
          <a:p>
            <a:r>
              <a:rPr lang="en-ID" dirty="0" err="1"/>
              <a:t>Halaman</a:t>
            </a:r>
            <a:r>
              <a:rPr lang="en-ID" dirty="0"/>
              <a:t> </a:t>
            </a:r>
            <a:r>
              <a:rPr lang="en-ID" dirty="0" err="1"/>
              <a:t>Penyelenggara</a:t>
            </a:r>
            <a:r>
              <a:rPr lang="en-ID" dirty="0"/>
              <a:t> - </a:t>
            </a:r>
            <a:r>
              <a:rPr lang="en-ID" dirty="0" err="1"/>
              <a:t>Permainan</a:t>
            </a:r>
            <a:endParaRPr lang="en-US" dirty="0"/>
          </a:p>
        </p:txBody>
      </p:sp>
      <p:sp>
        <p:nvSpPr>
          <p:cNvPr id="2" name="Content Placeholder 1"/>
          <p:cNvSpPr>
            <a:spLocks noGrp="1"/>
          </p:cNvSpPr>
          <p:nvPr>
            <p:ph idx="1"/>
          </p:nvPr>
        </p:nvSpPr>
        <p:spPr/>
        <p:txBody>
          <a:bodyPr/>
          <a:lstStyle/>
          <a:p>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t="8404" b="5199"/>
          <a:stretch/>
        </p:blipFill>
        <p:spPr bwMode="auto">
          <a:xfrm>
            <a:off x="804000" y="1129272"/>
            <a:ext cx="10584000" cy="5292000"/>
          </a:xfrm>
          <a:prstGeom prst="rect">
            <a:avLst/>
          </a:prstGeom>
          <a:ln>
            <a:noFill/>
          </a:ln>
          <a:extLst>
            <a:ext uri="{53640926-AAD7-44D8-BBD7-CCE9431645EC}">
              <a14:shadowObscured xmlns:a14="http://schemas.microsoft.com/office/drawing/2010/main"/>
            </a:ext>
          </a:extLst>
        </p:spPr>
      </p:pic>
      <p:sp>
        <p:nvSpPr>
          <p:cNvPr id="5" name="Right Arrow 4">
            <a:hlinkClick r:id="rId3"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3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220"/>
            <a:ext cx="12192000" cy="759460"/>
          </a:xfrm>
        </p:spPr>
        <p:txBody>
          <a:bodyPr/>
          <a:lstStyle/>
          <a:p>
            <a:r>
              <a:rPr lang="en-ID" dirty="0" err="1"/>
              <a:t>Halaman</a:t>
            </a:r>
            <a:r>
              <a:rPr lang="en-ID" dirty="0"/>
              <a:t> </a:t>
            </a:r>
            <a:r>
              <a:rPr lang="en-ID" dirty="0" err="1"/>
              <a:t>Penyelenggara</a:t>
            </a:r>
            <a:r>
              <a:rPr lang="en-ID" dirty="0"/>
              <a:t> – </a:t>
            </a:r>
            <a:r>
              <a:rPr lang="en-ID" dirty="0" err="1"/>
              <a:t>Pendaftaran</a:t>
            </a:r>
            <a:r>
              <a:rPr lang="en-ID" dirty="0"/>
              <a:t> </a:t>
            </a:r>
            <a:r>
              <a:rPr lang="en-ID" dirty="0" err="1"/>
              <a:t>Permainan</a:t>
            </a:r>
            <a:endParaRPr lang="en-US" dirty="0"/>
          </a:p>
        </p:txBody>
      </p:sp>
      <p:sp>
        <p:nvSpPr>
          <p:cNvPr id="2" name="Content Placeholder 1"/>
          <p:cNvSpPr>
            <a:spLocks noGrp="1"/>
          </p:cNvSpPr>
          <p:nvPr>
            <p:ph idx="1"/>
          </p:nvPr>
        </p:nvSpPr>
        <p:spPr/>
        <p:txBody>
          <a:bodyPr/>
          <a:lstStyle/>
          <a:p>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t="8404" b="5199"/>
          <a:stretch/>
        </p:blipFill>
        <p:spPr bwMode="auto">
          <a:xfrm>
            <a:off x="804000" y="1115826"/>
            <a:ext cx="10584000" cy="5292000"/>
          </a:xfrm>
          <a:prstGeom prst="rect">
            <a:avLst/>
          </a:prstGeom>
          <a:ln>
            <a:noFill/>
          </a:ln>
          <a:extLst>
            <a:ext uri="{53640926-AAD7-44D8-BBD7-CCE9431645EC}">
              <a14:shadowObscured xmlns:a14="http://schemas.microsoft.com/office/drawing/2010/main"/>
            </a:ext>
          </a:extLst>
        </p:spPr>
      </p:pic>
      <p:sp>
        <p:nvSpPr>
          <p:cNvPr id="5" name="Right Arrow 4">
            <a:hlinkClick r:id="rId3"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33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220"/>
            <a:ext cx="12192000" cy="759460"/>
          </a:xfrm>
        </p:spPr>
        <p:txBody>
          <a:bodyPr/>
          <a:lstStyle/>
          <a:p>
            <a:r>
              <a:rPr lang="en-ID" dirty="0" err="1"/>
              <a:t>Halaman</a:t>
            </a:r>
            <a:r>
              <a:rPr lang="en-ID" dirty="0"/>
              <a:t> </a:t>
            </a:r>
            <a:r>
              <a:rPr lang="en-ID" dirty="0" err="1"/>
              <a:t>Penyelenggara</a:t>
            </a:r>
            <a:r>
              <a:rPr lang="en-ID" dirty="0"/>
              <a:t> – Demo Assessment</a:t>
            </a:r>
            <a:endParaRPr lang="en-US" dirty="0"/>
          </a:p>
        </p:txBody>
      </p:sp>
      <p:sp>
        <p:nvSpPr>
          <p:cNvPr id="2" name="Content Placeholder 1"/>
          <p:cNvSpPr>
            <a:spLocks noGrp="1"/>
          </p:cNvSpPr>
          <p:nvPr>
            <p:ph idx="1"/>
          </p:nvPr>
        </p:nvSpPr>
        <p:spPr/>
        <p:txBody>
          <a:bodyPr/>
          <a:lstStyle/>
          <a:p>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t="8740" b="5200"/>
          <a:stretch/>
        </p:blipFill>
        <p:spPr bwMode="auto">
          <a:xfrm>
            <a:off x="804000" y="1134035"/>
            <a:ext cx="10584000" cy="5292000"/>
          </a:xfrm>
          <a:prstGeom prst="rect">
            <a:avLst/>
          </a:prstGeom>
          <a:ln>
            <a:noFill/>
          </a:ln>
          <a:extLst>
            <a:ext uri="{53640926-AAD7-44D8-BBD7-CCE9431645EC}">
              <a14:shadowObscured xmlns:a14="http://schemas.microsoft.com/office/drawing/2010/main"/>
            </a:ext>
          </a:extLst>
        </p:spPr>
      </p:pic>
      <p:sp>
        <p:nvSpPr>
          <p:cNvPr id="5" name="Right Arrow 4">
            <a:hlinkClick r:id="rId3"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660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080" y="441961"/>
            <a:ext cx="4572000" cy="698351"/>
          </a:xfrm>
        </p:spPr>
        <p:txBody>
          <a:bodyPr>
            <a:normAutofit/>
          </a:bodyPr>
          <a:lstStyle/>
          <a:p>
            <a:r>
              <a:rPr lang="en-ID" sz="2400" dirty="0" err="1"/>
              <a:t>Pencapaian</a:t>
            </a:r>
            <a:r>
              <a:rPr lang="en-ID" sz="2400" dirty="0"/>
              <a:t> </a:t>
            </a:r>
            <a:r>
              <a:rPr lang="en-ID" sz="2400" dirty="0" err="1"/>
              <a:t>Seluruh</a:t>
            </a:r>
            <a:r>
              <a:rPr lang="en-ID" sz="2400" dirty="0"/>
              <a:t> </a:t>
            </a:r>
            <a:r>
              <a:rPr lang="en-ID" sz="2400" dirty="0" err="1"/>
              <a:t>Tahapan</a:t>
            </a:r>
            <a:endParaRPr lang="en-US" sz="2400" dirty="0"/>
          </a:p>
        </p:txBody>
      </p:sp>
      <p:graphicFrame>
        <p:nvGraphicFramePr>
          <p:cNvPr id="13" name="Content Placeholder 12"/>
          <p:cNvGraphicFramePr>
            <a:graphicFrameLocks noGrp="1"/>
          </p:cNvGraphicFramePr>
          <p:nvPr>
            <p:ph sz="half" idx="2"/>
            <p:extLst>
              <p:ext uri="{D42A27DB-BD31-4B8C-83A1-F6EECF244321}">
                <p14:modId xmlns:p14="http://schemas.microsoft.com/office/powerpoint/2010/main" val="2929892209"/>
              </p:ext>
            </p:extLst>
          </p:nvPr>
        </p:nvGraphicFramePr>
        <p:xfrm>
          <a:off x="259080" y="1213824"/>
          <a:ext cx="5778649" cy="2468880"/>
        </p:xfrm>
        <a:graphic>
          <a:graphicData uri="http://schemas.openxmlformats.org/drawingml/2006/table">
            <a:tbl>
              <a:tblPr firstRow="1" firstCol="1" bandRow="1">
                <a:tableStyleId>{3C2FFA5D-87B4-456A-9821-1D502468CF0F}</a:tableStyleId>
              </a:tblPr>
              <a:tblGrid>
                <a:gridCol w="798799">
                  <a:extLst>
                    <a:ext uri="{9D8B030D-6E8A-4147-A177-3AD203B41FA5}">
                      <a16:colId xmlns:a16="http://schemas.microsoft.com/office/drawing/2014/main" val="20000"/>
                    </a:ext>
                  </a:extLst>
                </a:gridCol>
                <a:gridCol w="2640062">
                  <a:extLst>
                    <a:ext uri="{9D8B030D-6E8A-4147-A177-3AD203B41FA5}">
                      <a16:colId xmlns:a16="http://schemas.microsoft.com/office/drawing/2014/main" val="20001"/>
                    </a:ext>
                  </a:extLst>
                </a:gridCol>
                <a:gridCol w="1304365">
                  <a:extLst>
                    <a:ext uri="{9D8B030D-6E8A-4147-A177-3AD203B41FA5}">
                      <a16:colId xmlns:a16="http://schemas.microsoft.com/office/drawing/2014/main" val="20002"/>
                    </a:ext>
                  </a:extLst>
                </a:gridCol>
                <a:gridCol w="1035423">
                  <a:extLst>
                    <a:ext uri="{9D8B030D-6E8A-4147-A177-3AD203B41FA5}">
                      <a16:colId xmlns:a16="http://schemas.microsoft.com/office/drawing/2014/main" val="20003"/>
                    </a:ext>
                  </a:extLst>
                </a:gridCol>
              </a:tblGrid>
              <a:tr h="190500">
                <a:tc>
                  <a:txBody>
                    <a:bodyPr/>
                    <a:lstStyle/>
                    <a:p>
                      <a:pPr algn="ctr">
                        <a:lnSpc>
                          <a:spcPct val="150000"/>
                        </a:lnSpc>
                        <a:spcAft>
                          <a:spcPts val="0"/>
                        </a:spcAft>
                      </a:pPr>
                      <a:r>
                        <a:rPr lang="en-GB" sz="1800" dirty="0">
                          <a:effectLst/>
                        </a:rPr>
                        <a:t>No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a:effectLst/>
                        </a:rPr>
                        <a:t>Tahapan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a:effectLst/>
                        </a:rPr>
                        <a:t>Capaian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dirty="0" err="1">
                          <a:effectLst/>
                        </a:rPr>
                        <a:t>Persen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r h="190500">
                <a:tc>
                  <a:txBody>
                    <a:bodyPr/>
                    <a:lstStyle/>
                    <a:p>
                      <a:pPr algn="ctr">
                        <a:lnSpc>
                          <a:spcPct val="150000"/>
                        </a:lnSpc>
                        <a:spcAft>
                          <a:spcPts val="0"/>
                        </a:spcAft>
                      </a:pPr>
                      <a:r>
                        <a:rPr lang="en-GB" sz="18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GB" sz="1800">
                          <a:effectLst/>
                        </a:rPr>
                        <a:t>Analisis Laman IGRS Sebelumnya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dirty="0" err="1">
                          <a:effectLst/>
                        </a:rPr>
                        <a:t>Laporan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id-ID" sz="1800" dirty="0">
                          <a:effectLst/>
                        </a:rPr>
                        <a:t>100%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90500">
                <a:tc>
                  <a:txBody>
                    <a:bodyPr/>
                    <a:lstStyle/>
                    <a:p>
                      <a:pPr algn="ctr">
                        <a:lnSpc>
                          <a:spcPct val="150000"/>
                        </a:lnSpc>
                        <a:spcAft>
                          <a:spcPts val="0"/>
                        </a:spcAft>
                      </a:pPr>
                      <a:r>
                        <a:rPr lang="en-GB"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a:effectLst/>
                        </a:rPr>
                        <a:t>Usulan Desain IGRS V2.0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a:effectLst/>
                        </a:rPr>
                        <a:t>Prototype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id-ID" sz="1800">
                          <a:effectLst/>
                        </a:rPr>
                        <a:t>100%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190500">
                <a:tc>
                  <a:txBody>
                    <a:bodyPr/>
                    <a:lstStyle/>
                    <a:p>
                      <a:pPr algn="ctr">
                        <a:lnSpc>
                          <a:spcPct val="150000"/>
                        </a:lnSpc>
                        <a:spcAft>
                          <a:spcPts val="0"/>
                        </a:spcAft>
                      </a:pPr>
                      <a:r>
                        <a:rPr lang="en-GB"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a:effectLst/>
                        </a:rPr>
                        <a:t>Implementasi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a:effectLst/>
                        </a:rPr>
                        <a:t>Aplikasi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a:effectLst/>
                        </a:rPr>
                        <a:t>60%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190500">
                <a:tc>
                  <a:txBody>
                    <a:bodyPr/>
                    <a:lstStyle/>
                    <a:p>
                      <a:pPr algn="ctr">
                        <a:lnSpc>
                          <a:spcPct val="150000"/>
                        </a:lnSpc>
                        <a:spcAft>
                          <a:spcPts val="0"/>
                        </a:spcAft>
                      </a:pPr>
                      <a:r>
                        <a:rPr lang="en-GB"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a:effectLst/>
                        </a:rPr>
                        <a:t>Uji Coba</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a:effectLst/>
                        </a:rPr>
                        <a:t>Terpasang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50000"/>
                        </a:lnSpc>
                        <a:spcAft>
                          <a:spcPts val="0"/>
                        </a:spcAft>
                      </a:pPr>
                      <a:r>
                        <a:rPr lang="en-GB" sz="1800" dirty="0">
                          <a:effectLst/>
                        </a:rPr>
                        <a:t>30%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bl>
          </a:graphicData>
        </a:graphic>
      </p:graphicFrame>
      <p:sp>
        <p:nvSpPr>
          <p:cNvPr id="11" name="Text Placeholder 2"/>
          <p:cNvSpPr>
            <a:spLocks noGrp="1"/>
          </p:cNvSpPr>
          <p:nvPr>
            <p:ph type="body" idx="1"/>
          </p:nvPr>
        </p:nvSpPr>
        <p:spPr>
          <a:xfrm>
            <a:off x="6263640" y="452121"/>
            <a:ext cx="4572000" cy="698351"/>
          </a:xfrm>
        </p:spPr>
        <p:txBody>
          <a:bodyPr>
            <a:normAutofit/>
          </a:bodyPr>
          <a:lstStyle/>
          <a:p>
            <a:r>
              <a:rPr lang="en-ID" sz="2400" dirty="0" err="1"/>
              <a:t>Hambatan</a:t>
            </a:r>
            <a:r>
              <a:rPr lang="en-ID" sz="2400" dirty="0"/>
              <a:t> yang </a:t>
            </a:r>
            <a:r>
              <a:rPr lang="en-ID" sz="2400" dirty="0" err="1"/>
              <a:t>Ditemukan</a:t>
            </a:r>
            <a:endParaRPr lang="en-US" sz="2400" dirty="0"/>
          </a:p>
        </p:txBody>
      </p:sp>
      <p:sp>
        <p:nvSpPr>
          <p:cNvPr id="12" name="Content Placeholder 3"/>
          <p:cNvSpPr>
            <a:spLocks noGrp="1"/>
          </p:cNvSpPr>
          <p:nvPr>
            <p:ph sz="half" idx="2"/>
          </p:nvPr>
        </p:nvSpPr>
        <p:spPr>
          <a:xfrm>
            <a:off x="6263640" y="1213824"/>
            <a:ext cx="5613400" cy="4968538"/>
          </a:xfrm>
        </p:spPr>
        <p:txBody>
          <a:bodyPr>
            <a:normAutofit/>
          </a:bodyPr>
          <a:lstStyle/>
          <a:p>
            <a:pPr marL="0" indent="0" algn="just">
              <a:buNone/>
            </a:pPr>
            <a:r>
              <a:rPr lang="id-ID" sz="2400" dirty="0"/>
              <a:t>Adapun hambatan yang ditemukan oleh Penulis dan Tim adalah </a:t>
            </a:r>
            <a:r>
              <a:rPr lang="en-ID" sz="2400" dirty="0" err="1"/>
              <a:t>tidak</a:t>
            </a:r>
            <a:r>
              <a:rPr lang="en-ID" sz="2400" dirty="0"/>
              <a:t> </a:t>
            </a:r>
            <a:r>
              <a:rPr lang="en-ID" sz="2400" dirty="0" err="1"/>
              <a:t>selesainya</a:t>
            </a:r>
            <a:r>
              <a:rPr lang="en-ID" sz="2400" dirty="0"/>
              <a:t> di </a:t>
            </a:r>
            <a:r>
              <a:rPr lang="en-ID" sz="2400" dirty="0" err="1"/>
              <a:t>bagian</a:t>
            </a:r>
            <a:r>
              <a:rPr lang="en-ID" sz="2400" dirty="0"/>
              <a:t> </a:t>
            </a:r>
            <a:r>
              <a:rPr lang="en-ID" sz="2400" dirty="0" err="1"/>
              <a:t>Direktori</a:t>
            </a:r>
            <a:r>
              <a:rPr lang="en-ID" sz="2400" dirty="0"/>
              <a:t> </a:t>
            </a:r>
            <a:r>
              <a:rPr lang="en-ID" sz="2400" dirty="0" err="1"/>
              <a:t>dan</a:t>
            </a:r>
            <a:r>
              <a:rPr lang="en-ID" sz="2400" dirty="0"/>
              <a:t> Assessment</a:t>
            </a:r>
            <a:r>
              <a:rPr lang="en-ID" sz="2400" i="1" dirty="0"/>
              <a:t>, </a:t>
            </a:r>
            <a:r>
              <a:rPr lang="en-ID" sz="2400" dirty="0" err="1"/>
              <a:t>dikarenakan</a:t>
            </a:r>
            <a:r>
              <a:rPr lang="en-ID" sz="2400" i="1" dirty="0"/>
              <a:t> </a:t>
            </a:r>
            <a:r>
              <a:rPr lang="id-ID" sz="2400" dirty="0"/>
              <a:t>kurangnya waktu </a:t>
            </a:r>
            <a:r>
              <a:rPr lang="en-ID" sz="2400" dirty="0" err="1"/>
              <a:t>dan</a:t>
            </a:r>
            <a:r>
              <a:rPr lang="en-ID" sz="2400" dirty="0"/>
              <a:t> </a:t>
            </a:r>
            <a:r>
              <a:rPr lang="en-ID" sz="2400" dirty="0" err="1"/>
              <a:t>kedisiplinan</a:t>
            </a:r>
            <a:r>
              <a:rPr lang="en-ID" sz="2400" dirty="0"/>
              <a:t> </a:t>
            </a:r>
            <a:r>
              <a:rPr lang="en-ID" sz="2400" dirty="0" err="1"/>
              <a:t>dalam</a:t>
            </a:r>
            <a:r>
              <a:rPr lang="en-ID" sz="2400" dirty="0"/>
              <a:t> </a:t>
            </a:r>
            <a:r>
              <a:rPr lang="en-ID" sz="2400" dirty="0" err="1"/>
              <a:t>pengerjaan</a:t>
            </a:r>
            <a:r>
              <a:rPr lang="en-ID" sz="2400" dirty="0"/>
              <a:t> </a:t>
            </a:r>
            <a:r>
              <a:rPr lang="en-ID" sz="2400" dirty="0" err="1"/>
              <a:t>proyek</a:t>
            </a:r>
            <a:r>
              <a:rPr lang="en-ID" sz="2400" dirty="0"/>
              <a:t>. </a:t>
            </a:r>
            <a:r>
              <a:rPr lang="en-ID" sz="2400" dirty="0" err="1"/>
              <a:t>Penulis</a:t>
            </a:r>
            <a:r>
              <a:rPr lang="en-ID" sz="2400" dirty="0"/>
              <a:t> </a:t>
            </a:r>
            <a:r>
              <a:rPr lang="en-ID" sz="2400" dirty="0" err="1"/>
              <a:t>dan</a:t>
            </a:r>
            <a:r>
              <a:rPr lang="en-ID" sz="2400" dirty="0"/>
              <a:t> Tim </a:t>
            </a:r>
            <a:r>
              <a:rPr lang="en-ID" sz="2400" dirty="0" err="1"/>
              <a:t>hanya</a:t>
            </a:r>
            <a:r>
              <a:rPr lang="en-ID" sz="2400" dirty="0"/>
              <a:t> </a:t>
            </a:r>
            <a:r>
              <a:rPr lang="en-ID" sz="2400" dirty="0" err="1"/>
              <a:t>berhasil</a:t>
            </a:r>
            <a:r>
              <a:rPr lang="en-ID" sz="2400" dirty="0"/>
              <a:t> </a:t>
            </a:r>
            <a:r>
              <a:rPr lang="en-ID" sz="2400" dirty="0" err="1"/>
              <a:t>menyelesaikan</a:t>
            </a:r>
            <a:r>
              <a:rPr lang="en-ID" sz="2400" dirty="0"/>
              <a:t> </a:t>
            </a:r>
            <a:r>
              <a:rPr lang="en-ID" sz="2400" dirty="0" err="1"/>
              <a:t>bagian</a:t>
            </a:r>
            <a:r>
              <a:rPr lang="en-ID" sz="2400" dirty="0"/>
              <a:t> </a:t>
            </a:r>
            <a:r>
              <a:rPr lang="en-ID" sz="2400" dirty="0" err="1"/>
              <a:t>tampilan</a:t>
            </a:r>
            <a:r>
              <a:rPr lang="en-ID" sz="2400" dirty="0"/>
              <a:t>. </a:t>
            </a:r>
            <a:r>
              <a:rPr lang="en-ID" sz="2400" dirty="0" err="1"/>
              <a:t>Untuk</a:t>
            </a:r>
            <a:r>
              <a:rPr lang="en-ID" sz="2400" dirty="0"/>
              <a:t> </a:t>
            </a:r>
            <a:r>
              <a:rPr lang="en-ID" sz="2400" dirty="0" err="1"/>
              <a:t>sistem</a:t>
            </a:r>
            <a:r>
              <a:rPr lang="en-ID" sz="2400" dirty="0"/>
              <a:t> yang </a:t>
            </a:r>
            <a:r>
              <a:rPr lang="en-ID" sz="2400" dirty="0" err="1"/>
              <a:t>sudah</a:t>
            </a:r>
            <a:r>
              <a:rPr lang="en-ID" sz="2400" dirty="0"/>
              <a:t> </a:t>
            </a:r>
            <a:r>
              <a:rPr lang="en-ID" sz="2400" dirty="0" err="1"/>
              <a:t>selesai</a:t>
            </a:r>
            <a:r>
              <a:rPr lang="en-ID" sz="2400" dirty="0"/>
              <a:t> </a:t>
            </a:r>
            <a:r>
              <a:rPr lang="en-ID" sz="2400" dirty="0" err="1"/>
              <a:t>dikerjakan</a:t>
            </a:r>
            <a:r>
              <a:rPr lang="en-ID" sz="2400" dirty="0"/>
              <a:t> </a:t>
            </a:r>
            <a:r>
              <a:rPr lang="en-ID" sz="2400" dirty="0" err="1"/>
              <a:t>dan</a:t>
            </a:r>
            <a:r>
              <a:rPr lang="en-ID" sz="2400" dirty="0"/>
              <a:t> </a:t>
            </a:r>
            <a:r>
              <a:rPr lang="en-ID" sz="2400" dirty="0" err="1"/>
              <a:t>diuji</a:t>
            </a:r>
            <a:r>
              <a:rPr lang="en-ID" sz="2400" dirty="0"/>
              <a:t> </a:t>
            </a:r>
            <a:r>
              <a:rPr lang="en-ID" sz="2400" dirty="0" err="1"/>
              <a:t>coba</a:t>
            </a:r>
            <a:r>
              <a:rPr lang="en-ID" sz="2400" dirty="0"/>
              <a:t> </a:t>
            </a:r>
            <a:r>
              <a:rPr lang="en-ID" sz="2400" dirty="0" err="1"/>
              <a:t>adalah</a:t>
            </a:r>
            <a:r>
              <a:rPr lang="en-ID" sz="2400" dirty="0"/>
              <a:t> </a:t>
            </a:r>
            <a:r>
              <a:rPr lang="en-ID" sz="2400" dirty="0" err="1"/>
              <a:t>bagian</a:t>
            </a:r>
            <a:r>
              <a:rPr lang="en-ID" sz="2400" dirty="0"/>
              <a:t> </a:t>
            </a:r>
            <a:r>
              <a:rPr lang="en-ID" sz="2400" dirty="0" err="1"/>
              <a:t>Berita</a:t>
            </a:r>
            <a:r>
              <a:rPr lang="en-ID" sz="2400" dirty="0"/>
              <a:t>.</a:t>
            </a:r>
            <a:endParaRPr lang="en-US" sz="2400" dirty="0"/>
          </a:p>
        </p:txBody>
      </p:sp>
      <p:sp>
        <p:nvSpPr>
          <p:cNvPr id="6" name="Right Arrow 5">
            <a:hlinkClick r:id="rId2" action="ppaction://hlinksldjump"/>
          </p:cNvPr>
          <p:cNvSpPr/>
          <p:nvPr/>
        </p:nvSpPr>
        <p:spPr>
          <a:xfrm flipH="1">
            <a:off x="107576" y="5775514"/>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06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Bab V</a:t>
            </a:r>
            <a:br>
              <a:rPr lang="en-ID" dirty="0"/>
            </a:br>
            <a:r>
              <a:rPr lang="en-ID" dirty="0" err="1"/>
              <a:t>Penutup</a:t>
            </a:r>
            <a:endParaRPr lang="en-US" dirty="0"/>
          </a:p>
        </p:txBody>
      </p:sp>
      <p:sp>
        <p:nvSpPr>
          <p:cNvPr id="3" name="Content Placeholder 2"/>
          <p:cNvSpPr>
            <a:spLocks noGrp="1"/>
          </p:cNvSpPr>
          <p:nvPr>
            <p:ph idx="1"/>
          </p:nvPr>
        </p:nvSpPr>
        <p:spPr/>
        <p:txBody>
          <a:bodyPr/>
          <a:lstStyle/>
          <a:p>
            <a:r>
              <a:rPr lang="en-ID" dirty="0" err="1">
                <a:hlinkClick r:id="rId2" action="ppaction://hlinksldjump"/>
              </a:rPr>
              <a:t>Kesimpulan</a:t>
            </a:r>
            <a:endParaRPr lang="en-ID" dirty="0"/>
          </a:p>
          <a:p>
            <a:r>
              <a:rPr lang="en-ID" dirty="0">
                <a:hlinkClick r:id="rId3" action="ppaction://hlinksldjump"/>
              </a:rPr>
              <a:t>Saran</a:t>
            </a:r>
            <a:endParaRPr lang="en-ID" dirty="0"/>
          </a:p>
        </p:txBody>
      </p:sp>
      <p:sp>
        <p:nvSpPr>
          <p:cNvPr id="4" name="Right Arrow 3">
            <a:hlinkClick r:id="rId4" action="ppaction://hlinksldjump"/>
          </p:cNvPr>
          <p:cNvSpPr/>
          <p:nvPr/>
        </p:nvSpPr>
        <p:spPr>
          <a:xfrm flipH="1">
            <a:off x="134470" y="5768788"/>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97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D" dirty="0" err="1"/>
              <a:t>Kesimpulan</a:t>
            </a:r>
            <a:endParaRPr lang="en-US" dirty="0"/>
          </a:p>
        </p:txBody>
      </p:sp>
      <p:sp>
        <p:nvSpPr>
          <p:cNvPr id="5" name="Content Placeholder 4"/>
          <p:cNvSpPr>
            <a:spLocks noGrp="1"/>
          </p:cNvSpPr>
          <p:nvPr>
            <p:ph idx="1"/>
          </p:nvPr>
        </p:nvSpPr>
        <p:spPr/>
        <p:txBody>
          <a:bodyPr>
            <a:normAutofit/>
          </a:bodyPr>
          <a:lstStyle/>
          <a:p>
            <a:pPr marL="0" indent="0" algn="just">
              <a:buNone/>
            </a:pPr>
            <a:r>
              <a:rPr lang="en-AU" sz="2400" dirty="0" err="1"/>
              <a:t>Dalam</a:t>
            </a:r>
            <a:r>
              <a:rPr lang="en-AU" sz="2400" dirty="0"/>
              <a:t> </a:t>
            </a:r>
            <a:r>
              <a:rPr lang="en-AU" sz="2400" dirty="0" err="1"/>
              <a:t>mengembangkan</a:t>
            </a:r>
            <a:r>
              <a:rPr lang="en-AU" sz="2400" dirty="0"/>
              <a:t> website </a:t>
            </a:r>
            <a:r>
              <a:rPr lang="en-AU" sz="2400" dirty="0" err="1"/>
              <a:t>Penulis</a:t>
            </a:r>
            <a:r>
              <a:rPr lang="en-AU" sz="2400" dirty="0"/>
              <a:t> </a:t>
            </a:r>
            <a:r>
              <a:rPr lang="en-AU" sz="2400" dirty="0" err="1"/>
              <a:t>menggunakan</a:t>
            </a:r>
            <a:r>
              <a:rPr lang="en-AU" sz="2400" dirty="0"/>
              <a:t> </a:t>
            </a:r>
            <a:r>
              <a:rPr lang="id-ID" sz="2400" dirty="0"/>
              <a:t>bahasa pemrograman HTML, mendesignnya dengan CSS dan JavaScript, framework Bootstrap, serta Sublime sebagai Text Editor.</a:t>
            </a:r>
            <a:r>
              <a:rPr lang="en-ID" sz="2400" dirty="0"/>
              <a:t> Tools-tools </a:t>
            </a:r>
            <a:r>
              <a:rPr lang="en-ID" sz="2400" dirty="0" err="1"/>
              <a:t>tersebut</a:t>
            </a:r>
            <a:r>
              <a:rPr lang="en-ID" sz="2400" dirty="0"/>
              <a:t> </a:t>
            </a:r>
            <a:r>
              <a:rPr lang="en-ID" sz="2400" dirty="0" err="1"/>
              <a:t>sangat</a:t>
            </a:r>
            <a:r>
              <a:rPr lang="en-ID" sz="2400" dirty="0"/>
              <a:t> </a:t>
            </a:r>
            <a:r>
              <a:rPr lang="en-ID" sz="2400" dirty="0" err="1"/>
              <a:t>membantu</a:t>
            </a:r>
            <a:r>
              <a:rPr lang="en-ID" sz="2400" dirty="0"/>
              <a:t> </a:t>
            </a:r>
            <a:r>
              <a:rPr lang="en-ID" sz="2400" dirty="0" err="1"/>
              <a:t>Penulis</a:t>
            </a:r>
            <a:r>
              <a:rPr lang="en-ID" sz="2400" dirty="0"/>
              <a:t> </a:t>
            </a:r>
            <a:r>
              <a:rPr lang="en-ID" sz="2400" dirty="0" err="1"/>
              <a:t>dalam</a:t>
            </a:r>
            <a:r>
              <a:rPr lang="en-ID" sz="2400" dirty="0"/>
              <a:t> </a:t>
            </a:r>
            <a:r>
              <a:rPr lang="en-ID" sz="2400" dirty="0" err="1"/>
              <a:t>mengerjakan</a:t>
            </a:r>
            <a:r>
              <a:rPr lang="en-ID" sz="2400" dirty="0"/>
              <a:t> </a:t>
            </a:r>
            <a:r>
              <a:rPr lang="en-ID" sz="2400" dirty="0" err="1"/>
              <a:t>tugasnya</a:t>
            </a:r>
            <a:r>
              <a:rPr lang="en-ID" sz="2400" dirty="0"/>
              <a:t>.</a:t>
            </a:r>
            <a:endParaRPr lang="en-US" sz="2400" dirty="0"/>
          </a:p>
          <a:p>
            <a:pPr marL="0" indent="0">
              <a:buNone/>
            </a:pPr>
            <a:r>
              <a:rPr lang="en-ID" sz="2400" dirty="0" err="1"/>
              <a:t>Penulis</a:t>
            </a:r>
            <a:r>
              <a:rPr lang="en-ID" sz="2400" dirty="0"/>
              <a:t> </a:t>
            </a:r>
            <a:r>
              <a:rPr lang="en-ID" sz="2400" dirty="0" err="1"/>
              <a:t>dan</a:t>
            </a:r>
            <a:r>
              <a:rPr lang="en-ID" sz="2400" dirty="0"/>
              <a:t> Tim </a:t>
            </a:r>
            <a:r>
              <a:rPr lang="en-ID" sz="2400" dirty="0" err="1"/>
              <a:t>mendapatkan</a:t>
            </a:r>
            <a:r>
              <a:rPr lang="en-ID" sz="2400" dirty="0"/>
              <a:t> </a:t>
            </a:r>
            <a:r>
              <a:rPr lang="en-ID" sz="2400" dirty="0" err="1"/>
              <a:t>manfaat</a:t>
            </a:r>
            <a:r>
              <a:rPr lang="en-ID" sz="2400" dirty="0"/>
              <a:t> </a:t>
            </a:r>
            <a:r>
              <a:rPr lang="en-ID" sz="2400" dirty="0" err="1"/>
              <a:t>dari</a:t>
            </a:r>
            <a:r>
              <a:rPr lang="en-ID" sz="2400" dirty="0"/>
              <a:t> </a:t>
            </a:r>
            <a:r>
              <a:rPr lang="en-ID" sz="2400" dirty="0" err="1"/>
              <a:t>kegiatan</a:t>
            </a:r>
            <a:r>
              <a:rPr lang="en-ID" sz="2400" dirty="0"/>
              <a:t> </a:t>
            </a:r>
            <a:r>
              <a:rPr lang="en-ID" sz="2400" dirty="0" err="1"/>
              <a:t>Praktek</a:t>
            </a:r>
            <a:r>
              <a:rPr lang="en-ID" sz="2400" dirty="0"/>
              <a:t> </a:t>
            </a:r>
            <a:r>
              <a:rPr lang="en-ID" sz="2400" dirty="0" err="1"/>
              <a:t>Kerja</a:t>
            </a:r>
            <a:r>
              <a:rPr lang="en-ID" sz="2400" dirty="0"/>
              <a:t> </a:t>
            </a:r>
            <a:r>
              <a:rPr lang="en-ID" sz="2400" dirty="0" err="1"/>
              <a:t>Lapangan</a:t>
            </a:r>
            <a:r>
              <a:rPr lang="en-ID" sz="2400" dirty="0"/>
              <a:t> di </a:t>
            </a:r>
            <a:r>
              <a:rPr lang="en-ID" sz="2400" dirty="0" err="1"/>
              <a:t>Kemkominfo</a:t>
            </a:r>
            <a:r>
              <a:rPr lang="en-ID" sz="2400" dirty="0"/>
              <a:t>, </a:t>
            </a:r>
            <a:r>
              <a:rPr lang="en-ID" sz="2400" dirty="0" err="1"/>
              <a:t>yaitu</a:t>
            </a:r>
            <a:r>
              <a:rPr lang="en-ID" sz="2400" dirty="0"/>
              <a:t> </a:t>
            </a:r>
            <a:r>
              <a:rPr lang="en-ID" sz="2400" dirty="0" err="1"/>
              <a:t>sebagai</a:t>
            </a:r>
            <a:r>
              <a:rPr lang="en-ID" sz="2400" dirty="0"/>
              <a:t> </a:t>
            </a:r>
            <a:r>
              <a:rPr lang="en-ID" sz="2400" dirty="0" err="1"/>
              <a:t>seorang</a:t>
            </a:r>
            <a:r>
              <a:rPr lang="en-ID" sz="2400" dirty="0"/>
              <a:t> </a:t>
            </a:r>
            <a:r>
              <a:rPr lang="en-ID" sz="2400" dirty="0" err="1"/>
              <a:t>pekerja</a:t>
            </a:r>
            <a:r>
              <a:rPr lang="en-ID" sz="2400" dirty="0"/>
              <a:t> </a:t>
            </a:r>
            <a:r>
              <a:rPr lang="en-ID" sz="2400" dirty="0" err="1"/>
              <a:t>kita</a:t>
            </a:r>
            <a:r>
              <a:rPr lang="en-ID" sz="2400" dirty="0"/>
              <a:t> </a:t>
            </a:r>
            <a:r>
              <a:rPr lang="en-ID" sz="2400" dirty="0" err="1"/>
              <a:t>harus</a:t>
            </a:r>
            <a:r>
              <a:rPr lang="en-ID" sz="2400" dirty="0"/>
              <a:t> </a:t>
            </a:r>
            <a:r>
              <a:rPr lang="en-ID" sz="2400" dirty="0" err="1"/>
              <a:t>disiplin</a:t>
            </a:r>
            <a:r>
              <a:rPr lang="en-ID" sz="2400" dirty="0"/>
              <a:t> </a:t>
            </a:r>
            <a:r>
              <a:rPr lang="en-ID" sz="2400" dirty="0" err="1"/>
              <a:t>dalam</a:t>
            </a:r>
            <a:r>
              <a:rPr lang="en-ID" sz="2400" dirty="0"/>
              <a:t> </a:t>
            </a:r>
            <a:r>
              <a:rPr lang="en-ID" sz="2400" dirty="0" err="1"/>
              <a:t>waktu</a:t>
            </a:r>
            <a:r>
              <a:rPr lang="en-ID" sz="2400" dirty="0"/>
              <a:t>, </a:t>
            </a:r>
            <a:r>
              <a:rPr lang="en-ID" sz="2400" dirty="0" err="1"/>
              <a:t>bertanggung</a:t>
            </a:r>
            <a:r>
              <a:rPr lang="en-ID" sz="2400" dirty="0"/>
              <a:t> </a:t>
            </a:r>
            <a:r>
              <a:rPr lang="en-ID" sz="2400" dirty="0" err="1"/>
              <a:t>jawab</a:t>
            </a:r>
            <a:r>
              <a:rPr lang="en-ID" sz="2400" dirty="0"/>
              <a:t> </a:t>
            </a:r>
            <a:r>
              <a:rPr lang="en-ID" sz="2400" dirty="0" err="1"/>
              <a:t>dalam</a:t>
            </a:r>
            <a:r>
              <a:rPr lang="en-ID" sz="2400" dirty="0"/>
              <a:t> </a:t>
            </a:r>
            <a:r>
              <a:rPr lang="en-ID" sz="2400" dirty="0" err="1"/>
              <a:t>tugas</a:t>
            </a:r>
            <a:r>
              <a:rPr lang="en-ID" sz="2400" dirty="0"/>
              <a:t>, </a:t>
            </a:r>
            <a:r>
              <a:rPr lang="en-ID" sz="2400" dirty="0" err="1"/>
              <a:t>bersifat</a:t>
            </a:r>
            <a:r>
              <a:rPr lang="en-ID" sz="2400" dirty="0"/>
              <a:t> </a:t>
            </a:r>
            <a:r>
              <a:rPr lang="en-ID" sz="2400" dirty="0" err="1"/>
              <a:t>luwes</a:t>
            </a:r>
            <a:r>
              <a:rPr lang="en-ID" sz="2400" dirty="0"/>
              <a:t> </a:t>
            </a:r>
            <a:r>
              <a:rPr lang="en-ID" sz="2400" dirty="0" err="1"/>
              <a:t>untuk</a:t>
            </a:r>
            <a:r>
              <a:rPr lang="en-ID" sz="2400" dirty="0"/>
              <a:t> </a:t>
            </a:r>
            <a:r>
              <a:rPr lang="en-ID" sz="2400" dirty="0" err="1"/>
              <a:t>mengikuti</a:t>
            </a:r>
            <a:r>
              <a:rPr lang="en-ID" sz="2400" dirty="0"/>
              <a:t> </a:t>
            </a:r>
            <a:r>
              <a:rPr lang="en-ID" sz="2400" dirty="0" err="1"/>
              <a:t>perkembangan</a:t>
            </a:r>
            <a:r>
              <a:rPr lang="en-ID" sz="2400" dirty="0"/>
              <a:t> </a:t>
            </a:r>
            <a:r>
              <a:rPr lang="en-ID" sz="2400" dirty="0" err="1"/>
              <a:t>jaman</a:t>
            </a:r>
            <a:r>
              <a:rPr lang="en-ID" sz="2400" dirty="0"/>
              <a:t>. Dan </a:t>
            </a:r>
            <a:r>
              <a:rPr lang="en-ID" sz="2400" dirty="0" err="1"/>
              <a:t>juga</a:t>
            </a:r>
            <a:r>
              <a:rPr lang="en-ID" sz="2400" dirty="0"/>
              <a:t> </a:t>
            </a:r>
            <a:r>
              <a:rPr lang="en-ID" sz="2400" dirty="0" err="1"/>
              <a:t>komunikasi</a:t>
            </a:r>
            <a:r>
              <a:rPr lang="en-ID" sz="2400" dirty="0"/>
              <a:t> yang </a:t>
            </a:r>
            <a:r>
              <a:rPr lang="en-ID" sz="2400" dirty="0" err="1"/>
              <a:t>baik</a:t>
            </a:r>
            <a:r>
              <a:rPr lang="en-ID" sz="2400" dirty="0"/>
              <a:t> </a:t>
            </a:r>
            <a:r>
              <a:rPr lang="en-ID" sz="2400" dirty="0" err="1"/>
              <a:t>diperlukan</a:t>
            </a:r>
            <a:r>
              <a:rPr lang="en-ID" sz="2400" dirty="0"/>
              <a:t> </a:t>
            </a:r>
            <a:r>
              <a:rPr lang="en-ID" sz="2400" dirty="0" err="1"/>
              <a:t>untuk</a:t>
            </a:r>
            <a:r>
              <a:rPr lang="en-ID" sz="2400" dirty="0"/>
              <a:t> </a:t>
            </a:r>
            <a:r>
              <a:rPr lang="en-ID" sz="2400" dirty="0" err="1"/>
              <a:t>memperlancar</a:t>
            </a:r>
            <a:r>
              <a:rPr lang="en-ID" sz="2400" dirty="0"/>
              <a:t> </a:t>
            </a:r>
            <a:r>
              <a:rPr lang="en-ID" sz="2400" dirty="0" err="1"/>
              <a:t>pekerjaan</a:t>
            </a:r>
            <a:r>
              <a:rPr lang="en-ID" sz="2400" dirty="0"/>
              <a:t>.</a:t>
            </a:r>
            <a:endParaRPr lang="en-US" sz="2400" dirty="0"/>
          </a:p>
        </p:txBody>
      </p:sp>
      <p:sp>
        <p:nvSpPr>
          <p:cNvPr id="6" name="Text Placeholder 5"/>
          <p:cNvSpPr>
            <a:spLocks noGrp="1"/>
          </p:cNvSpPr>
          <p:nvPr>
            <p:ph type="body" sz="half" idx="2"/>
          </p:nvPr>
        </p:nvSpPr>
        <p:spPr/>
        <p:txBody>
          <a:bodyPr/>
          <a:lstStyle/>
          <a:p>
            <a:endParaRPr lang="en-US"/>
          </a:p>
        </p:txBody>
      </p:sp>
      <p:sp>
        <p:nvSpPr>
          <p:cNvPr id="7" name="Right Arrow 6">
            <a:hlinkClick r:id="rId2" action="ppaction://hlinksldjump"/>
          </p:cNvPr>
          <p:cNvSpPr/>
          <p:nvPr/>
        </p:nvSpPr>
        <p:spPr>
          <a:xfrm flipH="1">
            <a:off x="44823" y="6172200"/>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93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a:t>Saran</a:t>
            </a:r>
            <a:endParaRPr lang="en-US" dirty="0"/>
          </a:p>
        </p:txBody>
      </p:sp>
      <p:sp>
        <p:nvSpPr>
          <p:cNvPr id="3" name="Content Placeholder 2"/>
          <p:cNvSpPr>
            <a:spLocks noGrp="1"/>
          </p:cNvSpPr>
          <p:nvPr>
            <p:ph idx="1"/>
          </p:nvPr>
        </p:nvSpPr>
        <p:spPr/>
        <p:txBody>
          <a:bodyPr>
            <a:normAutofit/>
          </a:bodyPr>
          <a:lstStyle/>
          <a:p>
            <a:pPr marL="0" indent="0" algn="just">
              <a:buNone/>
            </a:pPr>
            <a:r>
              <a:rPr lang="en-ID" sz="2400" dirty="0"/>
              <a:t>Saran yang </a:t>
            </a:r>
            <a:r>
              <a:rPr lang="en-ID" sz="2400" dirty="0" err="1"/>
              <a:t>dapat</a:t>
            </a:r>
            <a:r>
              <a:rPr lang="en-ID" sz="2400" dirty="0"/>
              <a:t> </a:t>
            </a:r>
            <a:r>
              <a:rPr lang="en-ID" sz="2400" dirty="0" err="1"/>
              <a:t>Penulis</a:t>
            </a:r>
            <a:r>
              <a:rPr lang="en-ID" sz="2400" dirty="0"/>
              <a:t> </a:t>
            </a:r>
            <a:r>
              <a:rPr lang="en-ID" sz="2400" dirty="0" err="1"/>
              <a:t>sampaikan</a:t>
            </a:r>
            <a:r>
              <a:rPr lang="en-ID" sz="2400" dirty="0"/>
              <a:t> </a:t>
            </a:r>
            <a:r>
              <a:rPr lang="en-ID" sz="2400" dirty="0" err="1"/>
              <a:t>untuk</a:t>
            </a:r>
            <a:r>
              <a:rPr lang="en-ID" sz="2400" dirty="0"/>
              <a:t> </a:t>
            </a:r>
            <a:r>
              <a:rPr lang="en-ID" sz="2400" dirty="0" err="1"/>
              <a:t>kegiatan</a:t>
            </a:r>
            <a:r>
              <a:rPr lang="en-ID" sz="2400" dirty="0"/>
              <a:t> </a:t>
            </a:r>
            <a:r>
              <a:rPr lang="en-ID" sz="2400" dirty="0" err="1"/>
              <a:t>Praktek</a:t>
            </a:r>
            <a:r>
              <a:rPr lang="en-ID" sz="2400" dirty="0"/>
              <a:t> </a:t>
            </a:r>
            <a:r>
              <a:rPr lang="en-ID" sz="2400" dirty="0" err="1"/>
              <a:t>Kerja</a:t>
            </a:r>
            <a:r>
              <a:rPr lang="en-ID" sz="2400" dirty="0"/>
              <a:t> </a:t>
            </a:r>
            <a:r>
              <a:rPr lang="en-ID" sz="2400" dirty="0" err="1"/>
              <a:t>Lapangan</a:t>
            </a:r>
            <a:r>
              <a:rPr lang="en-ID" sz="2400" dirty="0"/>
              <a:t> yang </a:t>
            </a:r>
            <a:r>
              <a:rPr lang="en-ID" sz="2400" dirty="0" err="1"/>
              <a:t>diselenggarakan</a:t>
            </a:r>
            <a:r>
              <a:rPr lang="en-ID" sz="2400" dirty="0"/>
              <a:t> </a:t>
            </a:r>
            <a:r>
              <a:rPr lang="en-ID" sz="2400" dirty="0" err="1"/>
              <a:t>oleh</a:t>
            </a:r>
            <a:r>
              <a:rPr lang="en-ID" sz="2400" dirty="0"/>
              <a:t> </a:t>
            </a:r>
            <a:r>
              <a:rPr lang="en-ID" sz="2400" dirty="0" err="1"/>
              <a:t>Universitas</a:t>
            </a:r>
            <a:r>
              <a:rPr lang="en-ID" sz="2400" dirty="0"/>
              <a:t> </a:t>
            </a:r>
            <a:r>
              <a:rPr lang="en-ID" sz="2400" dirty="0" err="1"/>
              <a:t>Negeri</a:t>
            </a:r>
            <a:r>
              <a:rPr lang="en-ID" sz="2400" dirty="0"/>
              <a:t> Jakarta </a:t>
            </a:r>
            <a:r>
              <a:rPr lang="en-ID" sz="2400" dirty="0" err="1"/>
              <a:t>adalah</a:t>
            </a:r>
            <a:r>
              <a:rPr lang="en-ID" sz="2400" dirty="0"/>
              <a:t> </a:t>
            </a:r>
            <a:r>
              <a:rPr lang="en-ID" sz="2400" dirty="0" err="1"/>
              <a:t>dimohon</a:t>
            </a:r>
            <a:r>
              <a:rPr lang="en-ID" sz="2400" dirty="0"/>
              <a:t> </a:t>
            </a:r>
            <a:r>
              <a:rPr lang="en-ID" sz="2400" dirty="0" err="1"/>
              <a:t>sekiranya</a:t>
            </a:r>
            <a:r>
              <a:rPr lang="en-ID" sz="2400" dirty="0"/>
              <a:t> </a:t>
            </a:r>
            <a:r>
              <a:rPr lang="en-ID" sz="2400" dirty="0" err="1"/>
              <a:t>dosen</a:t>
            </a:r>
            <a:r>
              <a:rPr lang="en-ID" sz="2400" dirty="0"/>
              <a:t> Program </a:t>
            </a:r>
            <a:r>
              <a:rPr lang="en-ID" sz="2400" dirty="0" err="1"/>
              <a:t>Studi</a:t>
            </a:r>
            <a:r>
              <a:rPr lang="en-ID" sz="2400" dirty="0"/>
              <a:t> </a:t>
            </a:r>
            <a:r>
              <a:rPr lang="en-ID" sz="2400" dirty="0" err="1"/>
              <a:t>untuk</a:t>
            </a:r>
            <a:r>
              <a:rPr lang="en-ID" sz="2400" dirty="0"/>
              <a:t> </a:t>
            </a:r>
            <a:r>
              <a:rPr lang="en-ID" sz="2400" dirty="0" err="1"/>
              <a:t>memberikan</a:t>
            </a:r>
            <a:r>
              <a:rPr lang="en-ID" sz="2400" dirty="0"/>
              <a:t> </a:t>
            </a:r>
            <a:r>
              <a:rPr lang="en-ID" sz="2400" dirty="0" err="1"/>
              <a:t>pengarahan</a:t>
            </a:r>
            <a:r>
              <a:rPr lang="en-ID" sz="2400" dirty="0"/>
              <a:t> </a:t>
            </a:r>
            <a:r>
              <a:rPr lang="en-ID" sz="2400" dirty="0" err="1"/>
              <a:t>atau</a:t>
            </a:r>
            <a:r>
              <a:rPr lang="en-ID" sz="2400" dirty="0"/>
              <a:t> </a:t>
            </a:r>
            <a:r>
              <a:rPr lang="en-ID" sz="2400" dirty="0" err="1"/>
              <a:t>sosialisasi</a:t>
            </a:r>
            <a:r>
              <a:rPr lang="en-ID" sz="2400" dirty="0"/>
              <a:t> </a:t>
            </a:r>
            <a:r>
              <a:rPr lang="en-ID" sz="2400" dirty="0" err="1"/>
              <a:t>sebelum</a:t>
            </a:r>
            <a:r>
              <a:rPr lang="en-ID" sz="2400" dirty="0"/>
              <a:t> </a:t>
            </a:r>
            <a:r>
              <a:rPr lang="en-ID" sz="2400" dirty="0" err="1"/>
              <a:t>mahasiswa</a:t>
            </a:r>
            <a:r>
              <a:rPr lang="en-ID" sz="2400" dirty="0"/>
              <a:t> </a:t>
            </a:r>
            <a:r>
              <a:rPr lang="en-ID" sz="2400" dirty="0" err="1"/>
              <a:t>melaksanakan</a:t>
            </a:r>
            <a:r>
              <a:rPr lang="en-ID" sz="2400" dirty="0"/>
              <a:t> </a:t>
            </a:r>
            <a:r>
              <a:rPr lang="en-ID" sz="2400" dirty="0" err="1"/>
              <a:t>Praktek</a:t>
            </a:r>
            <a:r>
              <a:rPr lang="en-ID" sz="2400" dirty="0"/>
              <a:t> </a:t>
            </a:r>
            <a:r>
              <a:rPr lang="en-ID" sz="2400" dirty="0" err="1"/>
              <a:t>Kerja</a:t>
            </a:r>
            <a:r>
              <a:rPr lang="en-ID" sz="2400" dirty="0"/>
              <a:t> </a:t>
            </a:r>
            <a:r>
              <a:rPr lang="en-ID" sz="2400" dirty="0" err="1"/>
              <a:t>Lapangan</a:t>
            </a:r>
            <a:r>
              <a:rPr lang="en-ID" sz="2400" dirty="0"/>
              <a:t> di </a:t>
            </a:r>
            <a:r>
              <a:rPr lang="en-ID" sz="2400" dirty="0" err="1"/>
              <a:t>Instansi</a:t>
            </a:r>
            <a:r>
              <a:rPr lang="en-ID" sz="2400" dirty="0"/>
              <a:t> yang </a:t>
            </a:r>
            <a:r>
              <a:rPr lang="en-ID" sz="2400" dirty="0" err="1"/>
              <a:t>dituju</a:t>
            </a:r>
            <a:r>
              <a:rPr lang="en-ID" sz="2400" dirty="0"/>
              <a:t>. Dan </a:t>
            </a:r>
            <a:r>
              <a:rPr lang="en-ID" sz="2400" dirty="0" err="1"/>
              <a:t>juga</a:t>
            </a:r>
            <a:r>
              <a:rPr lang="en-ID" sz="2400" dirty="0"/>
              <a:t> para </a:t>
            </a:r>
            <a:r>
              <a:rPr lang="en-ID" sz="2400" dirty="0" err="1"/>
              <a:t>Dosen</a:t>
            </a:r>
            <a:r>
              <a:rPr lang="en-ID" sz="2400" dirty="0"/>
              <a:t> </a:t>
            </a:r>
            <a:r>
              <a:rPr lang="en-ID" sz="2400" dirty="0" err="1"/>
              <a:t>Pembimbing</a:t>
            </a:r>
            <a:r>
              <a:rPr lang="en-ID" sz="2400" dirty="0"/>
              <a:t> </a:t>
            </a:r>
            <a:r>
              <a:rPr lang="en-ID" sz="2400" dirty="0" err="1"/>
              <a:t>dari</a:t>
            </a:r>
            <a:r>
              <a:rPr lang="en-ID" sz="2400" dirty="0"/>
              <a:t> </a:t>
            </a:r>
            <a:r>
              <a:rPr lang="en-ID" sz="2400" dirty="0" err="1"/>
              <a:t>kampus</a:t>
            </a:r>
            <a:r>
              <a:rPr lang="en-ID" sz="2400" dirty="0"/>
              <a:t> agar </a:t>
            </a:r>
            <a:r>
              <a:rPr lang="en-ID" sz="2400" dirty="0" err="1"/>
              <a:t>memantau</a:t>
            </a:r>
            <a:r>
              <a:rPr lang="en-ID" sz="2400" dirty="0"/>
              <a:t> </a:t>
            </a:r>
            <a:r>
              <a:rPr lang="en-ID" sz="2400" dirty="0" err="1"/>
              <a:t>mahasiswa</a:t>
            </a:r>
            <a:r>
              <a:rPr lang="en-ID" sz="2400" dirty="0"/>
              <a:t> demi </a:t>
            </a:r>
            <a:r>
              <a:rPr lang="en-ID" sz="2400" dirty="0" err="1"/>
              <a:t>kelancaran</a:t>
            </a:r>
            <a:r>
              <a:rPr lang="en-ID" sz="2400" dirty="0"/>
              <a:t> </a:t>
            </a:r>
            <a:r>
              <a:rPr lang="en-ID" sz="2400" dirty="0" err="1"/>
              <a:t>Praktek</a:t>
            </a:r>
            <a:r>
              <a:rPr lang="en-ID" sz="2400" dirty="0"/>
              <a:t> </a:t>
            </a:r>
            <a:r>
              <a:rPr lang="en-ID" sz="2400" dirty="0" err="1"/>
              <a:t>Kerja</a:t>
            </a:r>
            <a:r>
              <a:rPr lang="en-ID" sz="2400" dirty="0"/>
              <a:t> </a:t>
            </a:r>
            <a:r>
              <a:rPr lang="en-ID" sz="2400" dirty="0" err="1"/>
              <a:t>Lapangan</a:t>
            </a:r>
            <a:r>
              <a:rPr lang="en-ID" sz="2400" dirty="0"/>
              <a:t> di </a:t>
            </a:r>
            <a:r>
              <a:rPr lang="en-ID" sz="2400" dirty="0" err="1"/>
              <a:t>Instansi</a:t>
            </a:r>
            <a:r>
              <a:rPr lang="en-ID" sz="2400" dirty="0"/>
              <a:t> </a:t>
            </a:r>
            <a:r>
              <a:rPr lang="en-ID" sz="2400" dirty="0" err="1"/>
              <a:t>terkait</a:t>
            </a:r>
            <a:r>
              <a:rPr lang="en-ID" sz="2400" dirty="0"/>
              <a:t>.</a:t>
            </a:r>
            <a:endParaRPr lang="en-US" sz="2400" dirty="0"/>
          </a:p>
        </p:txBody>
      </p:sp>
      <p:sp>
        <p:nvSpPr>
          <p:cNvPr id="4" name="Text Placeholder 3"/>
          <p:cNvSpPr>
            <a:spLocks noGrp="1"/>
          </p:cNvSpPr>
          <p:nvPr>
            <p:ph type="body" sz="half" idx="2"/>
          </p:nvPr>
        </p:nvSpPr>
        <p:spPr/>
        <p:txBody>
          <a:bodyPr/>
          <a:lstStyle/>
          <a:p>
            <a:endParaRPr lang="en-US"/>
          </a:p>
        </p:txBody>
      </p:sp>
      <p:sp>
        <p:nvSpPr>
          <p:cNvPr id="5" name="Right Arrow 4">
            <a:hlinkClick r:id="rId2" action="ppaction://hlinksldjump"/>
          </p:cNvPr>
          <p:cNvSpPr/>
          <p:nvPr/>
        </p:nvSpPr>
        <p:spPr>
          <a:xfrm flipH="1">
            <a:off x="44823" y="6172200"/>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02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ID" dirty="0" err="1"/>
              <a:t>Daftar</a:t>
            </a:r>
            <a:r>
              <a:rPr lang="en-ID" dirty="0"/>
              <a:t> </a:t>
            </a:r>
            <a:r>
              <a:rPr lang="en-ID" dirty="0" err="1"/>
              <a:t>Pustaka</a:t>
            </a:r>
            <a:endParaRPr lang="en-US" dirty="0"/>
          </a:p>
        </p:txBody>
      </p:sp>
      <p:sp>
        <p:nvSpPr>
          <p:cNvPr id="9" name="Content Placeholder 8"/>
          <p:cNvSpPr>
            <a:spLocks noGrp="1"/>
          </p:cNvSpPr>
          <p:nvPr>
            <p:ph idx="1"/>
          </p:nvPr>
        </p:nvSpPr>
        <p:spPr/>
        <p:txBody>
          <a:bodyPr>
            <a:normAutofit fontScale="92500" lnSpcReduction="20000"/>
          </a:bodyPr>
          <a:lstStyle/>
          <a:p>
            <a:r>
              <a:rPr lang="id-ID" dirty="0"/>
              <a:t>Anonim. (2012). </a:t>
            </a:r>
            <a:r>
              <a:rPr lang="id-ID" i="1" dirty="0"/>
              <a:t>Membunuh Teman Sendiri Demi Game Online.</a:t>
            </a:r>
            <a:r>
              <a:rPr lang="id-ID" dirty="0"/>
              <a:t> Diambil kembali dari http://www.suaratangerangonline.com/blog/membunuh-teman-sendiri-demi-game-online/</a:t>
            </a:r>
            <a:endParaRPr lang="en-US" dirty="0"/>
          </a:p>
          <a:p>
            <a:r>
              <a:rPr lang="id-ID" dirty="0"/>
              <a:t>Budiyatno, A. (2015). </a:t>
            </a:r>
            <a:r>
              <a:rPr lang="id-ID" i="1" dirty="0"/>
              <a:t>Belajar Membuat Web Menggunakan Bootstrap</a:t>
            </a:r>
            <a:r>
              <a:rPr lang="id-ID" dirty="0"/>
              <a:t>. Diambil kembali dari http://pengertianbootstrap.blogspot.co.id/2015/02/pengertian-bootstrap-dan-cara.html</a:t>
            </a:r>
            <a:endParaRPr lang="en-US" dirty="0"/>
          </a:p>
          <a:p>
            <a:r>
              <a:rPr lang="id-ID" dirty="0"/>
              <a:t>Erudeye. (2015, April 22). </a:t>
            </a:r>
            <a:r>
              <a:rPr lang="id-ID" i="1" dirty="0"/>
              <a:t>Mengenal HTML, CSS, Javascript dan PHP untuk Web Designer Pemula</a:t>
            </a:r>
            <a:r>
              <a:rPr lang="id-ID" dirty="0"/>
              <a:t>. Dipetik Oktober 14, 2017, dari http://www.erudeye.id/blog/mengenal-html-css-javascript-dan-php-untuk-web-designer-pemula/</a:t>
            </a:r>
            <a:endParaRPr lang="en-US" dirty="0"/>
          </a:p>
          <a:p>
            <a:r>
              <a:rPr lang="en-AU" dirty="0" err="1"/>
              <a:t>Fadli</a:t>
            </a:r>
            <a:r>
              <a:rPr lang="en-AU" dirty="0"/>
              <a:t>, H. (2015). </a:t>
            </a:r>
            <a:r>
              <a:rPr lang="en-AU" i="1" dirty="0"/>
              <a:t>Game Developer.</a:t>
            </a:r>
            <a:r>
              <a:rPr lang="en-AU" dirty="0"/>
              <a:t> Retrieved from http://gamedevepler.blogspot.co.id/</a:t>
            </a:r>
            <a:endParaRPr lang="en-US" dirty="0"/>
          </a:p>
          <a:p>
            <a:r>
              <a:rPr lang="id-ID" dirty="0"/>
              <a:t>Hadi, D. A. (2016). </a:t>
            </a:r>
            <a:r>
              <a:rPr lang="id-ID" i="1" dirty="0"/>
              <a:t>E-book Belajar HTML &amp; CSS Dasar.</a:t>
            </a:r>
            <a:r>
              <a:rPr lang="id-ID" dirty="0"/>
              <a:t> </a:t>
            </a:r>
            <a:endParaRPr lang="en-US" dirty="0"/>
          </a:p>
          <a:p>
            <a:r>
              <a:rPr lang="id-ID" dirty="0"/>
              <a:t>Id CloudHost. (2016). </a:t>
            </a:r>
            <a:r>
              <a:rPr lang="id-ID" i="1" dirty="0"/>
              <a:t>5 Manfaat Dalam Menggunakan Bootstrap Twitter</a:t>
            </a:r>
            <a:r>
              <a:rPr lang="id-ID" dirty="0"/>
              <a:t>. Diambil kembali dari https://idcloudhost.com/5-manfaat-dalam-menggunakan-bootstrap-twitter/</a:t>
            </a:r>
            <a:endParaRPr lang="en-US" dirty="0"/>
          </a:p>
        </p:txBody>
      </p:sp>
      <p:sp>
        <p:nvSpPr>
          <p:cNvPr id="4" name="Right Arrow 3">
            <a:hlinkClick r:id="rId2" action="ppaction://hlinksldjump"/>
          </p:cNvPr>
          <p:cNvSpPr/>
          <p:nvPr/>
        </p:nvSpPr>
        <p:spPr>
          <a:xfrm flipH="1">
            <a:off x="98612" y="5795683"/>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57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8850"/>
            <a:ext cx="7090611" cy="947447"/>
          </a:xfrm>
        </p:spPr>
        <p:txBody>
          <a:bodyPr/>
          <a:lstStyle/>
          <a:p>
            <a:r>
              <a:rPr lang="en-ID" dirty="0" err="1">
                <a:solidFill>
                  <a:schemeClr val="accent6">
                    <a:lumMod val="50000"/>
                  </a:schemeClr>
                </a:solidFill>
              </a:rPr>
              <a:t>Tujuan</a:t>
            </a:r>
            <a:r>
              <a:rPr lang="en-ID" dirty="0">
                <a:solidFill>
                  <a:schemeClr val="accent6">
                    <a:lumMod val="50000"/>
                  </a:schemeClr>
                </a:solidFill>
              </a:rPr>
              <a:t> Pen</a:t>
            </a:r>
            <a:r>
              <a:rPr lang="id-ID" dirty="0">
                <a:solidFill>
                  <a:schemeClr val="accent6">
                    <a:lumMod val="50000"/>
                  </a:schemeClr>
                </a:solidFill>
              </a:rPr>
              <a:t>elitian</a:t>
            </a:r>
            <a:endParaRPr lang="en-US" dirty="0">
              <a:solidFill>
                <a:schemeClr val="accent6">
                  <a:lumMod val="50000"/>
                </a:schemeClr>
              </a:solidFill>
            </a:endParaRPr>
          </a:p>
        </p:txBody>
      </p:sp>
      <p:sp>
        <p:nvSpPr>
          <p:cNvPr id="4" name="Text Placeholder 2"/>
          <p:cNvSpPr>
            <a:spLocks noGrp="1"/>
          </p:cNvSpPr>
          <p:nvPr>
            <p:ph type="body" idx="1"/>
          </p:nvPr>
        </p:nvSpPr>
        <p:spPr>
          <a:xfrm>
            <a:off x="0" y="2057401"/>
            <a:ext cx="9304421" cy="3894220"/>
          </a:xfrm>
        </p:spPr>
        <p:txBody>
          <a:bodyPr>
            <a:normAutofit/>
          </a:bodyPr>
          <a:lstStyle/>
          <a:p>
            <a:pPr marL="457200" indent="-457200" algn="just">
              <a:buFont typeface="+mj-lt"/>
              <a:buAutoNum type="arabicPeriod"/>
            </a:pPr>
            <a:r>
              <a:rPr lang="sv-SE" dirty="0"/>
              <a:t>Memberikan informasi bagaimana steganografi dapat</a:t>
            </a:r>
            <a:r>
              <a:rPr lang="id-ID" dirty="0"/>
              <a:t> </a:t>
            </a:r>
            <a:r>
              <a:rPr lang="sv-SE" dirty="0"/>
              <a:t>diimplementasikan ke dalam</a:t>
            </a:r>
            <a:r>
              <a:rPr lang="id-ID" dirty="0"/>
              <a:t> </a:t>
            </a:r>
            <a:r>
              <a:rPr lang="en-GB" dirty="0" err="1"/>
              <a:t>citra</a:t>
            </a:r>
            <a:r>
              <a:rPr lang="en-GB" dirty="0"/>
              <a:t> digital </a:t>
            </a:r>
            <a:r>
              <a:rPr lang="en-GB" dirty="0" err="1"/>
              <a:t>dengan</a:t>
            </a:r>
            <a:r>
              <a:rPr lang="en-GB" dirty="0"/>
              <a:t> </a:t>
            </a:r>
            <a:r>
              <a:rPr lang="en-GB" dirty="0" err="1"/>
              <a:t>menggunakan</a:t>
            </a:r>
            <a:r>
              <a:rPr lang="en-GB" dirty="0"/>
              <a:t> </a:t>
            </a:r>
            <a:r>
              <a:rPr lang="en-GB" dirty="0" err="1"/>
              <a:t>metode</a:t>
            </a:r>
            <a:r>
              <a:rPr lang="en-GB" dirty="0"/>
              <a:t> Least Significant Bit.</a:t>
            </a:r>
            <a:endParaRPr lang="id-ID" dirty="0"/>
          </a:p>
          <a:p>
            <a:pPr marL="457200" indent="-457200" algn="just">
              <a:buFont typeface="+mj-lt"/>
              <a:buAutoNum type="arabicPeriod"/>
            </a:pPr>
            <a:endParaRPr lang="id-ID" dirty="0"/>
          </a:p>
          <a:p>
            <a:pPr marL="457200" indent="-457200" algn="just">
              <a:buFont typeface="+mj-lt"/>
              <a:buAutoNum type="arabicPeriod"/>
            </a:pPr>
            <a:r>
              <a:rPr lang="en-GB" dirty="0" err="1"/>
              <a:t>Mengetahui</a:t>
            </a:r>
            <a:r>
              <a:rPr lang="en-GB" dirty="0"/>
              <a:t> </a:t>
            </a:r>
            <a:r>
              <a:rPr lang="en-GB" dirty="0" err="1"/>
              <a:t>perubahan</a:t>
            </a:r>
            <a:r>
              <a:rPr lang="en-GB" dirty="0"/>
              <a:t> yang </a:t>
            </a:r>
            <a:r>
              <a:rPr lang="en-GB" dirty="0" err="1"/>
              <a:t>terjadi</a:t>
            </a:r>
            <a:r>
              <a:rPr lang="en-GB" dirty="0"/>
              <a:t> </a:t>
            </a:r>
            <a:r>
              <a:rPr lang="en-GB" dirty="0" err="1"/>
              <a:t>dari</a:t>
            </a:r>
            <a:r>
              <a:rPr lang="en-GB" dirty="0"/>
              <a:t> </a:t>
            </a:r>
            <a:r>
              <a:rPr lang="en-GB" dirty="0" err="1"/>
              <a:t>hasil</a:t>
            </a:r>
            <a:r>
              <a:rPr lang="en-GB" dirty="0"/>
              <a:t> </a:t>
            </a:r>
            <a:r>
              <a:rPr lang="en-GB" dirty="0" err="1"/>
              <a:t>keluaran</a:t>
            </a:r>
            <a:r>
              <a:rPr lang="en-GB" dirty="0"/>
              <a:t> file </a:t>
            </a:r>
            <a:r>
              <a:rPr lang="en-GB" dirty="0" err="1"/>
              <a:t>citra</a:t>
            </a:r>
            <a:r>
              <a:rPr lang="en-GB" dirty="0"/>
              <a:t> digital.</a:t>
            </a:r>
            <a:endParaRPr lang="en-US" dirty="0"/>
          </a:p>
        </p:txBody>
      </p:sp>
      <p:sp>
        <p:nvSpPr>
          <p:cNvPr id="5" name="Right Arrow 4">
            <a:hlinkClick r:id="rId2" action="ppaction://hlinksldjump"/>
          </p:cNvPr>
          <p:cNvSpPr/>
          <p:nvPr/>
        </p:nvSpPr>
        <p:spPr>
          <a:xfrm flipH="1">
            <a:off x="121023" y="6212541"/>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75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a:t>Daftar</a:t>
            </a:r>
            <a:r>
              <a:rPr lang="en-ID" dirty="0"/>
              <a:t> </a:t>
            </a:r>
            <a:r>
              <a:rPr lang="en-ID" dirty="0" err="1"/>
              <a:t>Pustaka</a:t>
            </a:r>
            <a:endParaRPr lang="en-US" dirty="0"/>
          </a:p>
        </p:txBody>
      </p:sp>
      <p:sp>
        <p:nvSpPr>
          <p:cNvPr id="3" name="Content Placeholder 2"/>
          <p:cNvSpPr>
            <a:spLocks noGrp="1"/>
          </p:cNvSpPr>
          <p:nvPr>
            <p:ph idx="1"/>
          </p:nvPr>
        </p:nvSpPr>
        <p:spPr/>
        <p:txBody>
          <a:bodyPr>
            <a:normAutofit fontScale="85000" lnSpcReduction="10000"/>
          </a:bodyPr>
          <a:lstStyle/>
          <a:p>
            <a:r>
              <a:rPr lang="id-ID" dirty="0"/>
              <a:t>Kemkominfo. (2016). </a:t>
            </a:r>
            <a:r>
              <a:rPr lang="id-ID" i="1" dirty="0"/>
              <a:t>KLASIFIKASI – PERMAINAN INTERAKTIF – ELEKTRONIK.</a:t>
            </a:r>
            <a:r>
              <a:rPr lang="id-ID" dirty="0"/>
              <a:t> Diambil kembali dari https://jdih.kominfo.go.id/index.php/produk_hukum/abstrak/279</a:t>
            </a:r>
            <a:endParaRPr lang="en-US" dirty="0"/>
          </a:p>
          <a:p>
            <a:r>
              <a:rPr lang="en-AU" dirty="0" err="1"/>
              <a:t>Kusuma</a:t>
            </a:r>
            <a:r>
              <a:rPr lang="en-AU" dirty="0"/>
              <a:t>, W. F. (2015). </a:t>
            </a:r>
            <a:r>
              <a:rPr lang="en-AU" dirty="0" err="1"/>
              <a:t>Pengembangan</a:t>
            </a:r>
            <a:r>
              <a:rPr lang="en-AU" dirty="0"/>
              <a:t> </a:t>
            </a:r>
            <a:r>
              <a:rPr lang="en-AU" dirty="0" err="1"/>
              <a:t>Halaman</a:t>
            </a:r>
            <a:r>
              <a:rPr lang="en-AU" dirty="0"/>
              <a:t> Web </a:t>
            </a:r>
            <a:r>
              <a:rPr lang="en-AU" dirty="0" err="1"/>
              <a:t>Menggunakan</a:t>
            </a:r>
            <a:r>
              <a:rPr lang="en-AU" dirty="0"/>
              <a:t> XML </a:t>
            </a:r>
            <a:r>
              <a:rPr lang="en-AU" dirty="0" err="1"/>
              <a:t>Dalam</a:t>
            </a:r>
            <a:r>
              <a:rPr lang="en-AU" dirty="0"/>
              <a:t> </a:t>
            </a:r>
            <a:r>
              <a:rPr lang="en-AU" dirty="0" err="1"/>
              <a:t>Pengembangan</a:t>
            </a:r>
            <a:r>
              <a:rPr lang="en-AU" dirty="0"/>
              <a:t> Web 2.0.</a:t>
            </a:r>
            <a:endParaRPr lang="en-US" dirty="0"/>
          </a:p>
          <a:p>
            <a:r>
              <a:rPr lang="id-ID" dirty="0"/>
              <a:t>Mercu Buana. (2015). Diambil kembali dari Digilib Mercu Buana: http://digilib.mercubuana.ac.id/manager/n!@file_skripsi/Isi2710894831451.pdf</a:t>
            </a:r>
            <a:endParaRPr lang="en-US" dirty="0"/>
          </a:p>
          <a:p>
            <a:r>
              <a:rPr lang="id-ID" dirty="0"/>
              <a:t>Non-Personal. (t.thn.). </a:t>
            </a:r>
            <a:r>
              <a:rPr lang="id-ID" i="1" dirty="0"/>
              <a:t>Profil Direktorat Pemberdayaan Industri Informatika</a:t>
            </a:r>
            <a:r>
              <a:rPr lang="id-ID" dirty="0"/>
              <a:t>. Dipetik Oktober 8, 2017, dari Direktorat Pemberdayaan Industri Informatika: https://aptika.kominfo.go.id/index.php/profile/direktorat-pemberdaya-industri-informatika</a:t>
            </a:r>
            <a:endParaRPr lang="en-US" dirty="0"/>
          </a:p>
          <a:p>
            <a:r>
              <a:rPr lang="id-ID" dirty="0"/>
              <a:t>Non-Personal. (t.thn.). </a:t>
            </a:r>
            <a:r>
              <a:rPr lang="id-ID" i="1" dirty="0"/>
              <a:t>Profil Kemkominfo</a:t>
            </a:r>
            <a:r>
              <a:rPr lang="id-ID" dirty="0"/>
              <a:t>. (Kementerian Komunikasi dan Informatika Republik Indonesia) Dipetik Oktober 6, 2017, dari Kementerian Komunikasi dan Informatika: https://www.kominfo.go.id/profil</a:t>
            </a:r>
            <a:endParaRPr lang="en-US" dirty="0"/>
          </a:p>
          <a:p>
            <a:r>
              <a:rPr lang="id-ID" dirty="0"/>
              <a:t>Wikipedia. (2013). </a:t>
            </a:r>
            <a:r>
              <a:rPr lang="id-ID" i="1" dirty="0"/>
              <a:t>Agile Development Methods</a:t>
            </a:r>
            <a:r>
              <a:rPr lang="id-ID" dirty="0"/>
              <a:t>. Diambil kembali dari https://id.wikipedia.org/wiki/Agile_Development_Methods</a:t>
            </a:r>
            <a:endParaRPr lang="en-US" dirty="0"/>
          </a:p>
          <a:p>
            <a:pPr marL="0" indent="0">
              <a:buNone/>
            </a:pPr>
            <a:endParaRPr lang="en-US" dirty="0"/>
          </a:p>
        </p:txBody>
      </p:sp>
      <p:sp>
        <p:nvSpPr>
          <p:cNvPr id="4" name="Right Arrow 3">
            <a:hlinkClick r:id="rId2" action="ppaction://hlinksldjump"/>
          </p:cNvPr>
          <p:cNvSpPr/>
          <p:nvPr/>
        </p:nvSpPr>
        <p:spPr>
          <a:xfrm flipH="1">
            <a:off x="98612" y="5795683"/>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61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88850"/>
            <a:ext cx="7090611" cy="947447"/>
          </a:xfrm>
        </p:spPr>
        <p:txBody>
          <a:bodyPr/>
          <a:lstStyle/>
          <a:p>
            <a:r>
              <a:rPr lang="en-ID" dirty="0" err="1">
                <a:solidFill>
                  <a:schemeClr val="accent6">
                    <a:lumMod val="50000"/>
                  </a:schemeClr>
                </a:solidFill>
              </a:rPr>
              <a:t>Manfaat</a:t>
            </a:r>
            <a:r>
              <a:rPr lang="en-ID" dirty="0">
                <a:solidFill>
                  <a:schemeClr val="accent6">
                    <a:lumMod val="50000"/>
                  </a:schemeClr>
                </a:solidFill>
              </a:rPr>
              <a:t> Pen</a:t>
            </a:r>
            <a:r>
              <a:rPr lang="id-ID" dirty="0">
                <a:solidFill>
                  <a:schemeClr val="accent6">
                    <a:lumMod val="50000"/>
                  </a:schemeClr>
                </a:solidFill>
              </a:rPr>
              <a:t>elitian</a:t>
            </a:r>
            <a:endParaRPr lang="en-US" dirty="0">
              <a:solidFill>
                <a:schemeClr val="accent6">
                  <a:lumMod val="50000"/>
                </a:schemeClr>
              </a:solidFill>
            </a:endParaRPr>
          </a:p>
        </p:txBody>
      </p:sp>
      <p:sp>
        <p:nvSpPr>
          <p:cNvPr id="4" name="Text Placeholder 2"/>
          <p:cNvSpPr>
            <a:spLocks noGrp="1"/>
          </p:cNvSpPr>
          <p:nvPr>
            <p:ph type="body" idx="1"/>
          </p:nvPr>
        </p:nvSpPr>
        <p:spPr>
          <a:xfrm>
            <a:off x="0" y="2057401"/>
            <a:ext cx="9304421" cy="3894220"/>
          </a:xfrm>
        </p:spPr>
        <p:txBody>
          <a:bodyPr>
            <a:normAutofit/>
          </a:bodyPr>
          <a:lstStyle/>
          <a:p>
            <a:pPr marL="457200" indent="-457200" algn="just">
              <a:buFont typeface="+mj-lt"/>
              <a:buAutoNum type="arabicPeriod"/>
            </a:pPr>
            <a:r>
              <a:rPr lang="en-GB" dirty="0" err="1"/>
              <a:t>Bagi</a:t>
            </a:r>
            <a:r>
              <a:rPr lang="en-GB" dirty="0"/>
              <a:t> </a:t>
            </a:r>
            <a:r>
              <a:rPr lang="en-GB" dirty="0" err="1"/>
              <a:t>Penulis</a:t>
            </a:r>
            <a:r>
              <a:rPr lang="en-GB" dirty="0"/>
              <a:t>, </a:t>
            </a:r>
            <a:r>
              <a:rPr lang="en-GB" dirty="0" err="1"/>
              <a:t>diharapkan</a:t>
            </a:r>
            <a:r>
              <a:rPr lang="en-GB" dirty="0"/>
              <a:t> </a:t>
            </a:r>
            <a:r>
              <a:rPr lang="en-GB" dirty="0" err="1"/>
              <a:t>dapat</a:t>
            </a:r>
            <a:r>
              <a:rPr lang="en-GB" dirty="0"/>
              <a:t> </a:t>
            </a:r>
            <a:r>
              <a:rPr lang="en-GB" dirty="0" err="1"/>
              <a:t>menambah</a:t>
            </a:r>
            <a:r>
              <a:rPr lang="en-GB" dirty="0"/>
              <a:t> </a:t>
            </a:r>
            <a:r>
              <a:rPr lang="en-GB" dirty="0" err="1"/>
              <a:t>pengetahuan</a:t>
            </a:r>
            <a:r>
              <a:rPr lang="en-GB" dirty="0"/>
              <a:t> dan </a:t>
            </a:r>
            <a:r>
              <a:rPr lang="en-GB" dirty="0" err="1"/>
              <a:t>pemahaman</a:t>
            </a:r>
            <a:r>
              <a:rPr lang="en-GB" dirty="0"/>
              <a:t> </a:t>
            </a:r>
            <a:r>
              <a:rPr lang="en-GB" dirty="0" err="1"/>
              <a:t>tentang</a:t>
            </a:r>
            <a:r>
              <a:rPr lang="id-ID" dirty="0"/>
              <a:t> </a:t>
            </a:r>
            <a:r>
              <a:rPr lang="en-GB" dirty="0" err="1"/>
              <a:t>steganografi</a:t>
            </a:r>
            <a:r>
              <a:rPr lang="en-GB" dirty="0"/>
              <a:t>.</a:t>
            </a:r>
            <a:endParaRPr lang="id-ID" dirty="0"/>
          </a:p>
          <a:p>
            <a:pPr marL="457200" indent="-457200" algn="just">
              <a:buFont typeface="+mj-lt"/>
              <a:buAutoNum type="arabicPeriod"/>
            </a:pPr>
            <a:endParaRPr lang="en-GB" dirty="0"/>
          </a:p>
          <a:p>
            <a:pPr marL="457200" indent="-457200" algn="just">
              <a:buFont typeface="+mj-lt"/>
              <a:buAutoNum type="arabicPeriod"/>
            </a:pPr>
            <a:r>
              <a:rPr lang="en-GB" dirty="0" err="1"/>
              <a:t>Bagi</a:t>
            </a:r>
            <a:r>
              <a:rPr lang="en-GB" dirty="0"/>
              <a:t> Program </a:t>
            </a:r>
            <a:r>
              <a:rPr lang="en-GB" dirty="0" err="1"/>
              <a:t>Studi</a:t>
            </a:r>
            <a:r>
              <a:rPr lang="en-GB" dirty="0"/>
              <a:t> </a:t>
            </a:r>
            <a:r>
              <a:rPr lang="en-GB" dirty="0" err="1"/>
              <a:t>Ilmu</a:t>
            </a:r>
            <a:r>
              <a:rPr lang="en-GB" dirty="0"/>
              <a:t> </a:t>
            </a:r>
            <a:r>
              <a:rPr lang="en-GB" dirty="0" err="1"/>
              <a:t>Komputer</a:t>
            </a:r>
            <a:r>
              <a:rPr lang="en-GB" dirty="0"/>
              <a:t>, </a:t>
            </a:r>
            <a:r>
              <a:rPr lang="en-GB" dirty="0" err="1"/>
              <a:t>Penulisan</a:t>
            </a:r>
            <a:r>
              <a:rPr lang="en-GB" dirty="0"/>
              <a:t> </a:t>
            </a:r>
            <a:r>
              <a:rPr lang="en-GB" dirty="0" err="1"/>
              <a:t>penelitian</a:t>
            </a:r>
            <a:r>
              <a:rPr lang="en-GB" dirty="0"/>
              <a:t> </a:t>
            </a:r>
            <a:r>
              <a:rPr lang="en-GB" dirty="0" err="1"/>
              <a:t>ini</a:t>
            </a:r>
            <a:r>
              <a:rPr lang="en-GB" dirty="0"/>
              <a:t> </a:t>
            </a:r>
            <a:r>
              <a:rPr lang="en-GB" dirty="0" err="1"/>
              <a:t>memberikan</a:t>
            </a:r>
            <a:r>
              <a:rPr lang="en-GB" dirty="0"/>
              <a:t> </a:t>
            </a:r>
            <a:r>
              <a:rPr lang="en-GB" dirty="0" err="1"/>
              <a:t>gambaran</a:t>
            </a:r>
            <a:r>
              <a:rPr lang="id-ID" dirty="0"/>
              <a:t> </a:t>
            </a:r>
            <a:r>
              <a:rPr lang="en-GB" dirty="0" err="1"/>
              <a:t>bagi</a:t>
            </a:r>
            <a:r>
              <a:rPr lang="en-GB" dirty="0"/>
              <a:t> </a:t>
            </a:r>
            <a:r>
              <a:rPr lang="en-GB" dirty="0" err="1"/>
              <a:t>seluruh</a:t>
            </a:r>
            <a:r>
              <a:rPr lang="en-GB" dirty="0"/>
              <a:t> </a:t>
            </a:r>
            <a:r>
              <a:rPr lang="en-GB" dirty="0" err="1"/>
              <a:t>mahasiswa</a:t>
            </a:r>
            <a:r>
              <a:rPr lang="en-GB" dirty="0"/>
              <a:t> </a:t>
            </a:r>
            <a:r>
              <a:rPr lang="en-GB" dirty="0" err="1"/>
              <a:t>khususnya</a:t>
            </a:r>
            <a:r>
              <a:rPr lang="en-GB" dirty="0"/>
              <a:t> </a:t>
            </a:r>
            <a:r>
              <a:rPr lang="en-GB" dirty="0" err="1"/>
              <a:t>bagi</a:t>
            </a:r>
            <a:r>
              <a:rPr lang="en-GB" dirty="0"/>
              <a:t> </a:t>
            </a:r>
            <a:r>
              <a:rPr lang="en-GB" dirty="0" err="1"/>
              <a:t>mahasiswa</a:t>
            </a:r>
            <a:r>
              <a:rPr lang="en-GB" dirty="0"/>
              <a:t> program </a:t>
            </a:r>
            <a:r>
              <a:rPr lang="en-GB" dirty="0" err="1"/>
              <a:t>studi</a:t>
            </a:r>
            <a:r>
              <a:rPr lang="en-GB" dirty="0"/>
              <a:t> </a:t>
            </a:r>
            <a:r>
              <a:rPr lang="en-GB" dirty="0" err="1"/>
              <a:t>Ilmu</a:t>
            </a:r>
            <a:r>
              <a:rPr lang="id-ID" dirty="0"/>
              <a:t> </a:t>
            </a:r>
            <a:r>
              <a:rPr lang="sv-SE" dirty="0"/>
              <a:t>Komputer Universitas Negeri Jakarta tentang bagaimana stegaografi dalam file</a:t>
            </a:r>
            <a:r>
              <a:rPr lang="id-ID" dirty="0"/>
              <a:t> </a:t>
            </a:r>
            <a:r>
              <a:rPr lang="en-GB" dirty="0" err="1"/>
              <a:t>citra</a:t>
            </a:r>
            <a:r>
              <a:rPr lang="en-GB" dirty="0"/>
              <a:t> digital.</a:t>
            </a:r>
            <a:endParaRPr lang="id-ID" dirty="0"/>
          </a:p>
          <a:p>
            <a:pPr marL="457200" indent="-457200" algn="just">
              <a:buFont typeface="+mj-lt"/>
              <a:buAutoNum type="arabicPeriod"/>
            </a:pPr>
            <a:endParaRPr lang="en-GB" dirty="0"/>
          </a:p>
          <a:p>
            <a:pPr marL="457200" indent="-457200" algn="just">
              <a:buFont typeface="+mj-lt"/>
              <a:buAutoNum type="arabicPeriod"/>
            </a:pPr>
            <a:r>
              <a:rPr lang="sv-SE" dirty="0"/>
              <a:t>Bagi Masyarakat, diharapkan dapat menjadi salah satu solusi dalam mengamankan</a:t>
            </a:r>
            <a:r>
              <a:rPr lang="id-ID" dirty="0"/>
              <a:t> </a:t>
            </a:r>
            <a:r>
              <a:rPr lang="en-GB" dirty="0"/>
              <a:t>file </a:t>
            </a:r>
            <a:r>
              <a:rPr lang="en-GB" dirty="0" err="1"/>
              <a:t>mereka</a:t>
            </a:r>
            <a:r>
              <a:rPr lang="en-GB" dirty="0"/>
              <a:t> </a:t>
            </a:r>
            <a:r>
              <a:rPr lang="en-GB" dirty="0" err="1"/>
              <a:t>dari</a:t>
            </a:r>
            <a:r>
              <a:rPr lang="en-GB" dirty="0"/>
              <a:t> orang-orang yang </a:t>
            </a:r>
            <a:r>
              <a:rPr lang="en-GB" dirty="0" err="1"/>
              <a:t>tidak</a:t>
            </a:r>
            <a:r>
              <a:rPr lang="en-GB" dirty="0"/>
              <a:t> </a:t>
            </a:r>
            <a:r>
              <a:rPr lang="en-GB" dirty="0" err="1"/>
              <a:t>mempunyai</a:t>
            </a:r>
            <a:r>
              <a:rPr lang="en-GB" dirty="0"/>
              <a:t> </a:t>
            </a:r>
            <a:r>
              <a:rPr lang="en-GB" dirty="0" err="1"/>
              <a:t>hak</a:t>
            </a:r>
            <a:r>
              <a:rPr lang="en-GB" dirty="0"/>
              <a:t> </a:t>
            </a:r>
            <a:r>
              <a:rPr lang="en-GB" dirty="0" err="1"/>
              <a:t>untuk</a:t>
            </a:r>
            <a:r>
              <a:rPr lang="en-GB" dirty="0"/>
              <a:t> </a:t>
            </a:r>
            <a:r>
              <a:rPr lang="en-GB" dirty="0" err="1"/>
              <a:t>melihatnya</a:t>
            </a:r>
            <a:r>
              <a:rPr lang="en-GB" dirty="0"/>
              <a:t>.</a:t>
            </a:r>
            <a:endParaRPr lang="en-US" dirty="0"/>
          </a:p>
        </p:txBody>
      </p:sp>
      <p:sp>
        <p:nvSpPr>
          <p:cNvPr id="5" name="Right Arrow 4">
            <a:hlinkClick r:id="rId2" action="ppaction://hlinksldjump"/>
          </p:cNvPr>
          <p:cNvSpPr/>
          <p:nvPr/>
        </p:nvSpPr>
        <p:spPr>
          <a:xfrm flipH="1">
            <a:off x="121023" y="6212541"/>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08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304422" cy="1636297"/>
          </a:xfrm>
        </p:spPr>
        <p:txBody>
          <a:bodyPr/>
          <a:lstStyle/>
          <a:p>
            <a:r>
              <a:rPr lang="en-ID" dirty="0">
                <a:solidFill>
                  <a:schemeClr val="accent6">
                    <a:lumMod val="50000"/>
                  </a:schemeClr>
                </a:solidFill>
              </a:rPr>
              <a:t>J</a:t>
            </a:r>
            <a:r>
              <a:rPr lang="id-ID" dirty="0">
                <a:solidFill>
                  <a:schemeClr val="accent6">
                    <a:lumMod val="50000"/>
                  </a:schemeClr>
                </a:solidFill>
              </a:rPr>
              <a:t>enis Penelitian</a:t>
            </a:r>
            <a:endParaRPr lang="en-US" dirty="0">
              <a:solidFill>
                <a:schemeClr val="accent6">
                  <a:lumMod val="50000"/>
                </a:schemeClr>
              </a:solidFill>
            </a:endParaRPr>
          </a:p>
        </p:txBody>
      </p:sp>
      <p:sp>
        <p:nvSpPr>
          <p:cNvPr id="4" name="Text Placeholder 2"/>
          <p:cNvSpPr>
            <a:spLocks noGrp="1"/>
          </p:cNvSpPr>
          <p:nvPr>
            <p:ph type="body" idx="1"/>
          </p:nvPr>
        </p:nvSpPr>
        <p:spPr>
          <a:xfrm>
            <a:off x="0" y="2057401"/>
            <a:ext cx="9304421" cy="3894220"/>
          </a:xfrm>
        </p:spPr>
        <p:txBody>
          <a:bodyPr>
            <a:normAutofit/>
          </a:bodyPr>
          <a:lstStyle/>
          <a:p>
            <a:pPr algn="just"/>
            <a:r>
              <a:rPr lang="fi-FI" dirty="0"/>
              <a:t>Jenis Penelitian yang dijalani oleh Peneliti berjenis Kajian Teori. Jenis penelitian</a:t>
            </a:r>
            <a:r>
              <a:rPr lang="id-ID" dirty="0"/>
              <a:t> </a:t>
            </a:r>
            <a:r>
              <a:rPr lang="en-GB" dirty="0" err="1"/>
              <a:t>ini</a:t>
            </a:r>
            <a:r>
              <a:rPr lang="en-GB" dirty="0"/>
              <a:t> </a:t>
            </a:r>
            <a:r>
              <a:rPr lang="en-GB" dirty="0" err="1"/>
              <a:t>mengarahkan</a:t>
            </a:r>
            <a:r>
              <a:rPr lang="en-GB" dirty="0"/>
              <a:t> </a:t>
            </a:r>
            <a:r>
              <a:rPr lang="en-GB" dirty="0" err="1"/>
              <a:t>penulis</a:t>
            </a:r>
            <a:r>
              <a:rPr lang="en-GB" dirty="0"/>
              <a:t> </a:t>
            </a:r>
            <a:r>
              <a:rPr lang="en-GB" dirty="0" err="1"/>
              <a:t>kepada</a:t>
            </a:r>
            <a:r>
              <a:rPr lang="en-GB" dirty="0"/>
              <a:t> </a:t>
            </a:r>
            <a:r>
              <a:rPr lang="en-GB" dirty="0" err="1"/>
              <a:t>penerapan</a:t>
            </a:r>
            <a:r>
              <a:rPr lang="en-GB" dirty="0"/>
              <a:t> </a:t>
            </a:r>
            <a:r>
              <a:rPr lang="en-GB" dirty="0" err="1"/>
              <a:t>metode</a:t>
            </a:r>
            <a:r>
              <a:rPr lang="en-GB" dirty="0"/>
              <a:t> Least Significant Bit </a:t>
            </a:r>
            <a:r>
              <a:rPr lang="en-GB" dirty="0" err="1"/>
              <a:t>dalam</a:t>
            </a:r>
            <a:r>
              <a:rPr lang="id-ID" dirty="0"/>
              <a:t> </a:t>
            </a:r>
            <a:r>
              <a:rPr lang="en-GB" dirty="0" err="1"/>
              <a:t>pengembangan</a:t>
            </a:r>
            <a:r>
              <a:rPr lang="en-GB" dirty="0"/>
              <a:t> </a:t>
            </a:r>
            <a:r>
              <a:rPr lang="en-GB" dirty="0" err="1"/>
              <a:t>steganografi</a:t>
            </a:r>
            <a:r>
              <a:rPr lang="en-GB" dirty="0"/>
              <a:t> pada </a:t>
            </a:r>
            <a:r>
              <a:rPr lang="en-GB" dirty="0" err="1"/>
              <a:t>citra</a:t>
            </a:r>
            <a:r>
              <a:rPr lang="en-GB" dirty="0"/>
              <a:t> digital.</a:t>
            </a:r>
            <a:endParaRPr lang="en-US" dirty="0"/>
          </a:p>
        </p:txBody>
      </p:sp>
      <p:sp>
        <p:nvSpPr>
          <p:cNvPr id="5" name="Right Arrow 4">
            <a:hlinkClick r:id="rId2" action="ppaction://hlinksldjump"/>
          </p:cNvPr>
          <p:cNvSpPr/>
          <p:nvPr/>
        </p:nvSpPr>
        <p:spPr>
          <a:xfrm flipH="1">
            <a:off x="121023" y="6212541"/>
            <a:ext cx="564777" cy="551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95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ue Tan Gradient 16x9">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TanGradient">
      <a:dk1>
        <a:srgbClr val="31312F"/>
      </a:dk1>
      <a:lt1>
        <a:sysClr val="window" lastClr="FFFFFF"/>
      </a:lt1>
      <a:dk2>
        <a:srgbClr val="000000"/>
      </a:dk2>
      <a:lt2>
        <a:srgbClr val="D9CBB9"/>
      </a:lt2>
      <a:accent1>
        <a:srgbClr val="52AC97"/>
      </a:accent1>
      <a:accent2>
        <a:srgbClr val="B79E6D"/>
      </a:accent2>
      <a:accent3>
        <a:srgbClr val="478BA9"/>
      </a:accent3>
      <a:accent4>
        <a:srgbClr val="BF4F39"/>
      </a:accent4>
      <a:accent5>
        <a:srgbClr val="826C8E"/>
      </a:accent5>
      <a:accent6>
        <a:srgbClr val="D58637"/>
      </a:accent6>
      <a:hlink>
        <a:srgbClr val="52AC97"/>
      </a:hlink>
      <a:folHlink>
        <a:srgbClr val="969696"/>
      </a:folHlink>
    </a:clrScheme>
    <a:fontScheme name="BlueTanGradient">
      <a:majorFont>
        <a:latin typeface="Franklin Gothic Medium"/>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792E8D6-7A87-418E-8C48-2723019F95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Blue-Tan Gradient presentation (widescreen)</Template>
  <TotalTime>0</TotalTime>
  <Words>2571</Words>
  <Application>Microsoft Office PowerPoint</Application>
  <PresentationFormat>Widescreen</PresentationFormat>
  <Paragraphs>390</Paragraphs>
  <Slides>70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Franklin Gothic Medium</vt:lpstr>
      <vt:lpstr>Symbol</vt:lpstr>
      <vt:lpstr>Times New Roman</vt:lpstr>
      <vt:lpstr>Wingdings</vt:lpstr>
      <vt:lpstr>Blue Tan Gradient 16x9</vt:lpstr>
      <vt:lpstr>IMPLEMENTASI STEGANOGRAFI PADA CITRA DIGITAL DENGAN METODE LEAST SIGNIFICANT BIT</vt:lpstr>
      <vt:lpstr>PowerPoint Presentation</vt:lpstr>
      <vt:lpstr>Bab I Latar Belakang</vt:lpstr>
      <vt:lpstr>Latar Belakang</vt:lpstr>
      <vt:lpstr>Batasan Masalah</vt:lpstr>
      <vt:lpstr>Rumusan Masalah</vt:lpstr>
      <vt:lpstr>Tujuan Penelitian</vt:lpstr>
      <vt:lpstr>Manfaat Penelitian</vt:lpstr>
      <vt:lpstr>Jenis Penelitian</vt:lpstr>
      <vt:lpstr>Bab II Kajian Teori</vt:lpstr>
      <vt:lpstr>Steganografi</vt:lpstr>
      <vt:lpstr>Steganografi</vt:lpstr>
      <vt:lpstr>Steganografi</vt:lpstr>
      <vt:lpstr>Steganografi</vt:lpstr>
      <vt:lpstr>Steganografi</vt:lpstr>
      <vt:lpstr>Steganografi</vt:lpstr>
      <vt:lpstr>Steganografi</vt:lpstr>
      <vt:lpstr>Steganografi</vt:lpstr>
      <vt:lpstr>Steganografi</vt:lpstr>
      <vt:lpstr>Kementerian Komunikasi dan Informatika</vt:lpstr>
      <vt:lpstr>Kementerian Komunikasi dan Informatika</vt:lpstr>
      <vt:lpstr>Kementerian Komunikasi dan Informatika</vt:lpstr>
      <vt:lpstr>Direktorat Pemberdayaan Industri Informatika</vt:lpstr>
      <vt:lpstr>Direktorat Pemberdayaan Industri Informatika</vt:lpstr>
      <vt:lpstr>Direktorat Pemberdayaan Industri Informatika</vt:lpstr>
      <vt:lpstr>Direktorat Pemberdayaan Industri Informatika</vt:lpstr>
      <vt:lpstr>Indonesia Game Rating System</vt:lpstr>
      <vt:lpstr>Indonesia Game Rating System</vt:lpstr>
      <vt:lpstr>Indonesia Game Rating System</vt:lpstr>
      <vt:lpstr>Indonesia Game Rating System</vt:lpstr>
      <vt:lpstr>Bab III Landasan Teori</vt:lpstr>
      <vt:lpstr>Landasan Teori</vt:lpstr>
      <vt:lpstr>Landasan Teori</vt:lpstr>
      <vt:lpstr>Landasan Teori</vt:lpstr>
      <vt:lpstr>Landasan Teori</vt:lpstr>
      <vt:lpstr>Landasan Teori</vt:lpstr>
      <vt:lpstr>Bab IV Pembahasan</vt:lpstr>
      <vt:lpstr>Pembagian Tugas</vt:lpstr>
      <vt:lpstr>Front-End</vt:lpstr>
      <vt:lpstr>Back-End</vt:lpstr>
      <vt:lpstr>Metode Pengembangan</vt:lpstr>
      <vt:lpstr>Analisis Laman IGRS</vt:lpstr>
      <vt:lpstr>Analisis Laman IGRS</vt:lpstr>
      <vt:lpstr>Usulan Desain Laman Website</vt:lpstr>
      <vt:lpstr>Usulan Desain Laman Website</vt:lpstr>
      <vt:lpstr>Usulan Desain Laman Website</vt:lpstr>
      <vt:lpstr>Usulan Desain Laman Website</vt:lpstr>
      <vt:lpstr>Usulan Desain Laman Website</vt:lpstr>
      <vt:lpstr>Usulan Desain Laman Website</vt:lpstr>
      <vt:lpstr>Usulan Desain Laman Website</vt:lpstr>
      <vt:lpstr>Usulan Desain Laman Website</vt:lpstr>
      <vt:lpstr>Implementasi (Coding &amp; Testing)</vt:lpstr>
      <vt:lpstr>Model Scrum</vt:lpstr>
      <vt:lpstr>Model Scrum</vt:lpstr>
      <vt:lpstr>Model Scrum</vt:lpstr>
      <vt:lpstr>Halaman Masuk</vt:lpstr>
      <vt:lpstr>Halaman Daftar</vt:lpstr>
      <vt:lpstr>Halaman Berita</vt:lpstr>
      <vt:lpstr>Halaman Detail Berita</vt:lpstr>
      <vt:lpstr>Halaman Komentar</vt:lpstr>
      <vt:lpstr>Halaman Hubungi Kami</vt:lpstr>
      <vt:lpstr>Halaman Penyelenggara - Permainan</vt:lpstr>
      <vt:lpstr>Halaman Penyelenggara – Pendaftaran Permainan</vt:lpstr>
      <vt:lpstr>Halaman Penyelenggara – Demo Assessment</vt:lpstr>
      <vt:lpstr>PowerPoint Presentation</vt:lpstr>
      <vt:lpstr>Bab V Penutup</vt:lpstr>
      <vt:lpstr>Kesimpulan</vt:lpstr>
      <vt:lpstr>Saran</vt:lpstr>
      <vt:lpstr>Daftar Pustaka</vt:lpstr>
      <vt:lpstr>Daftar Pustaka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2018-01-13T05:20:31Z</dcterms:created>
  <dcterms:modified xsi:type="dcterms:W3CDTF">2018-06-27T06:31:07Z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TC030306239991</vt:lpwstr>
  </property>
</Properties>
</file>